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4"/>
  </p:sldMasterIdLst>
  <p:notesMasterIdLst>
    <p:notesMasterId r:id="rId23"/>
  </p:notesMasterIdLst>
  <p:sldIdLst>
    <p:sldId id="340" r:id="rId5"/>
    <p:sldId id="259" r:id="rId6"/>
    <p:sldId id="341" r:id="rId7"/>
    <p:sldId id="267" r:id="rId8"/>
    <p:sldId id="342" r:id="rId9"/>
    <p:sldId id="343" r:id="rId10"/>
    <p:sldId id="344" r:id="rId11"/>
    <p:sldId id="346" r:id="rId12"/>
    <p:sldId id="345" r:id="rId13"/>
    <p:sldId id="348" r:id="rId14"/>
    <p:sldId id="349" r:id="rId15"/>
    <p:sldId id="287" r:id="rId16"/>
    <p:sldId id="260" r:id="rId17"/>
    <p:sldId id="352" r:id="rId18"/>
    <p:sldId id="353" r:id="rId19"/>
    <p:sldId id="354" r:id="rId20"/>
    <p:sldId id="355" r:id="rId21"/>
    <p:sldId id="356" r:id="rId22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Livvic" pitchFamily="2" charset="0"/>
      <p:regular r:id="rId32"/>
      <p:bold r:id="rId33"/>
      <p:italic r:id="rId34"/>
      <p:boldItalic r:id="rId35"/>
    </p:embeddedFont>
    <p:embeddedFont>
      <p:font typeface="Livvic Light" pitchFamily="2" charset="0"/>
      <p:regular r:id="rId36"/>
      <p:bold r:id="rId37"/>
      <p:italic r:id="rId38"/>
      <p:boldItalic r:id="rId39"/>
    </p:embeddedFont>
    <p:embeddedFont>
      <p:font typeface="Redressed" panose="020B0604020202020204" charset="0"/>
      <p:regular r:id="rId40"/>
    </p:embeddedFont>
    <p:embeddedFont>
      <p:font typeface="Roboto Slab Light" pitchFamily="2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199F6B-8855-4490-9670-4F6A882FD6F1}" v="835" dt="2025-07-22T17:08:03.926"/>
  </p1510:revLst>
</p1510:revInfo>
</file>

<file path=ppt/tableStyles.xml><?xml version="1.0" encoding="utf-8"?>
<a:tblStyleLst xmlns:a="http://schemas.openxmlformats.org/drawingml/2006/main" def="{362DAB19-7682-4E7A-98F4-9A42130B1AC9}">
  <a:tblStyle styleId="{362DAB19-7682-4E7A-98F4-9A42130B1A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634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>
          <a:extLst>
            <a:ext uri="{FF2B5EF4-FFF2-40B4-BE49-F238E27FC236}">
              <a16:creationId xmlns:a16="http://schemas.microsoft.com/office/drawing/2014/main" id="{1976C4A4-6F58-64CC-3107-1904F54EC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0c1df8b91_0_5:notes">
            <a:extLst>
              <a:ext uri="{FF2B5EF4-FFF2-40B4-BE49-F238E27FC236}">
                <a16:creationId xmlns:a16="http://schemas.microsoft.com/office/drawing/2014/main" id="{CBDE5D30-EE4E-5132-D620-4DF76C0DFD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70c1df8b91_0_5:notes">
            <a:extLst>
              <a:ext uri="{FF2B5EF4-FFF2-40B4-BE49-F238E27FC236}">
                <a16:creationId xmlns:a16="http://schemas.microsoft.com/office/drawing/2014/main" id="{FCF654F0-F7E2-A778-41CA-53CC162149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932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>
          <a:extLst>
            <a:ext uri="{FF2B5EF4-FFF2-40B4-BE49-F238E27FC236}">
              <a16:creationId xmlns:a16="http://schemas.microsoft.com/office/drawing/2014/main" id="{9B56FF04-FB6B-2017-7F83-C8A4E4D44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0c1df8b91_0_5:notes">
            <a:extLst>
              <a:ext uri="{FF2B5EF4-FFF2-40B4-BE49-F238E27FC236}">
                <a16:creationId xmlns:a16="http://schemas.microsoft.com/office/drawing/2014/main" id="{938741A8-4431-423F-C416-F420655A42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70c1df8b91_0_5:notes">
            <a:extLst>
              <a:ext uri="{FF2B5EF4-FFF2-40B4-BE49-F238E27FC236}">
                <a16:creationId xmlns:a16="http://schemas.microsoft.com/office/drawing/2014/main" id="{63791327-3446-C980-5415-461D35F304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311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1244cc8daa9_1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1244cc8daa9_1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3841862B-B559-4C02-F719-AF31DF13C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>
            <a:extLst>
              <a:ext uri="{FF2B5EF4-FFF2-40B4-BE49-F238E27FC236}">
                <a16:creationId xmlns:a16="http://schemas.microsoft.com/office/drawing/2014/main" id="{C81E0E8E-1A92-8D59-091A-55DB496C31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>
            <a:extLst>
              <a:ext uri="{FF2B5EF4-FFF2-40B4-BE49-F238E27FC236}">
                <a16:creationId xmlns:a16="http://schemas.microsoft.com/office/drawing/2014/main" id="{484A63FB-7242-CFC3-DA4F-80669AF2C0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078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4">
          <a:extLst>
            <a:ext uri="{FF2B5EF4-FFF2-40B4-BE49-F238E27FC236}">
              <a16:creationId xmlns:a16="http://schemas.microsoft.com/office/drawing/2014/main" id="{03ABA9C5-C43B-DBA4-76AD-CD29D93BA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g1244cc8daa9_1_217:notes">
            <a:extLst>
              <a:ext uri="{FF2B5EF4-FFF2-40B4-BE49-F238E27FC236}">
                <a16:creationId xmlns:a16="http://schemas.microsoft.com/office/drawing/2014/main" id="{1D822682-B630-DB0A-9466-F53E93A83B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6" name="Google Shape;3086;g1244cc8daa9_1_217:notes">
            <a:extLst>
              <a:ext uri="{FF2B5EF4-FFF2-40B4-BE49-F238E27FC236}">
                <a16:creationId xmlns:a16="http://schemas.microsoft.com/office/drawing/2014/main" id="{8A90C6C4-88BE-38E4-2900-84DD91C054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982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>
          <a:extLst>
            <a:ext uri="{FF2B5EF4-FFF2-40B4-BE49-F238E27FC236}">
              <a16:creationId xmlns:a16="http://schemas.microsoft.com/office/drawing/2014/main" id="{82122C42-4078-C998-0A22-CDAB9D9D6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0c1df8b91_0_5:notes">
            <a:extLst>
              <a:ext uri="{FF2B5EF4-FFF2-40B4-BE49-F238E27FC236}">
                <a16:creationId xmlns:a16="http://schemas.microsoft.com/office/drawing/2014/main" id="{9DC466AA-DCEC-DAB2-C38D-C63150DC78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70c1df8b91_0_5:notes">
            <a:extLst>
              <a:ext uri="{FF2B5EF4-FFF2-40B4-BE49-F238E27FC236}">
                <a16:creationId xmlns:a16="http://schemas.microsoft.com/office/drawing/2014/main" id="{4179AE56-18F8-FA18-80E6-A6A2BB7496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774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>
          <a:extLst>
            <a:ext uri="{FF2B5EF4-FFF2-40B4-BE49-F238E27FC236}">
              <a16:creationId xmlns:a16="http://schemas.microsoft.com/office/drawing/2014/main" id="{B8356A0C-6CF8-8D94-F570-2554EB5D0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0c1df8b91_0_5:notes">
            <a:extLst>
              <a:ext uri="{FF2B5EF4-FFF2-40B4-BE49-F238E27FC236}">
                <a16:creationId xmlns:a16="http://schemas.microsoft.com/office/drawing/2014/main" id="{318A357B-D6E5-EBB6-5EDA-D252EDFE95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70c1df8b91_0_5:notes">
            <a:extLst>
              <a:ext uri="{FF2B5EF4-FFF2-40B4-BE49-F238E27FC236}">
                <a16:creationId xmlns:a16="http://schemas.microsoft.com/office/drawing/2014/main" id="{D82664BB-6A9E-620E-8E36-4ADC81EFDA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78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>
          <a:extLst>
            <a:ext uri="{FF2B5EF4-FFF2-40B4-BE49-F238E27FC236}">
              <a16:creationId xmlns:a16="http://schemas.microsoft.com/office/drawing/2014/main" id="{C2EA58B1-8230-A132-5B6F-30F3BA370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0c1df8b91_0_5:notes">
            <a:extLst>
              <a:ext uri="{FF2B5EF4-FFF2-40B4-BE49-F238E27FC236}">
                <a16:creationId xmlns:a16="http://schemas.microsoft.com/office/drawing/2014/main" id="{0A06155F-9117-12BF-EF1D-8833187037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70c1df8b91_0_5:notes">
            <a:extLst>
              <a:ext uri="{FF2B5EF4-FFF2-40B4-BE49-F238E27FC236}">
                <a16:creationId xmlns:a16="http://schemas.microsoft.com/office/drawing/2014/main" id="{9AA31C7B-910D-2E45-71B1-A491B72E4C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051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44cc8daa9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44cc8daa9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>
          <a:extLst>
            <a:ext uri="{FF2B5EF4-FFF2-40B4-BE49-F238E27FC236}">
              <a16:creationId xmlns:a16="http://schemas.microsoft.com/office/drawing/2014/main" id="{D264478E-6983-03EB-90AD-4F84BB85B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244cc8daa9_1_2212:notes">
            <a:extLst>
              <a:ext uri="{FF2B5EF4-FFF2-40B4-BE49-F238E27FC236}">
                <a16:creationId xmlns:a16="http://schemas.microsoft.com/office/drawing/2014/main" id="{303A4209-7550-A02A-9E63-B68A685DE8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244cc8daa9_1_2212:notes">
            <a:extLst>
              <a:ext uri="{FF2B5EF4-FFF2-40B4-BE49-F238E27FC236}">
                <a16:creationId xmlns:a16="http://schemas.microsoft.com/office/drawing/2014/main" id="{CBA2723C-EBB9-DA43-2652-5E4B45AE93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65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244cc8daa9_1_2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244cc8daa9_1_2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>
          <a:extLst>
            <a:ext uri="{FF2B5EF4-FFF2-40B4-BE49-F238E27FC236}">
              <a16:creationId xmlns:a16="http://schemas.microsoft.com/office/drawing/2014/main" id="{378BA13E-3876-7420-632E-373DA89C3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0c1df8b91_0_5:notes">
            <a:extLst>
              <a:ext uri="{FF2B5EF4-FFF2-40B4-BE49-F238E27FC236}">
                <a16:creationId xmlns:a16="http://schemas.microsoft.com/office/drawing/2014/main" id="{283FBA56-B2CE-ABAA-6976-579D2810D0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70c1df8b91_0_5:notes">
            <a:extLst>
              <a:ext uri="{FF2B5EF4-FFF2-40B4-BE49-F238E27FC236}">
                <a16:creationId xmlns:a16="http://schemas.microsoft.com/office/drawing/2014/main" id="{DA7C9F2A-C2F5-E582-23B1-54795520D8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909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>
          <a:extLst>
            <a:ext uri="{FF2B5EF4-FFF2-40B4-BE49-F238E27FC236}">
              <a16:creationId xmlns:a16="http://schemas.microsoft.com/office/drawing/2014/main" id="{98796D50-F791-584C-2675-A2138F538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0c1df8b91_0_5:notes">
            <a:extLst>
              <a:ext uri="{FF2B5EF4-FFF2-40B4-BE49-F238E27FC236}">
                <a16:creationId xmlns:a16="http://schemas.microsoft.com/office/drawing/2014/main" id="{B3793B1C-8DBE-2AB1-1318-B13A25A964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70c1df8b91_0_5:notes">
            <a:extLst>
              <a:ext uri="{FF2B5EF4-FFF2-40B4-BE49-F238E27FC236}">
                <a16:creationId xmlns:a16="http://schemas.microsoft.com/office/drawing/2014/main" id="{59F3BA60-E5F5-860D-EBD0-E4ECABADDB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332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>
          <a:extLst>
            <a:ext uri="{FF2B5EF4-FFF2-40B4-BE49-F238E27FC236}">
              <a16:creationId xmlns:a16="http://schemas.microsoft.com/office/drawing/2014/main" id="{817420B0-8B4A-B26B-BC99-D33C11FB0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0c1df8b91_0_5:notes">
            <a:extLst>
              <a:ext uri="{FF2B5EF4-FFF2-40B4-BE49-F238E27FC236}">
                <a16:creationId xmlns:a16="http://schemas.microsoft.com/office/drawing/2014/main" id="{18983E4E-0051-DED8-37DF-903AFB8048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70c1df8b91_0_5:notes">
            <a:extLst>
              <a:ext uri="{FF2B5EF4-FFF2-40B4-BE49-F238E27FC236}">
                <a16:creationId xmlns:a16="http://schemas.microsoft.com/office/drawing/2014/main" id="{FC8AE7EE-E88F-A274-3C12-7BC53B57C2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553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>
          <a:extLst>
            <a:ext uri="{FF2B5EF4-FFF2-40B4-BE49-F238E27FC236}">
              <a16:creationId xmlns:a16="http://schemas.microsoft.com/office/drawing/2014/main" id="{CFE05FCD-CE66-08F3-3846-C59F6A6AB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>
            <a:extLst>
              <a:ext uri="{FF2B5EF4-FFF2-40B4-BE49-F238E27FC236}">
                <a16:creationId xmlns:a16="http://schemas.microsoft.com/office/drawing/2014/main" id="{0DE10964-B0A1-AAB0-4E34-5BC8329DA8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>
            <a:extLst>
              <a:ext uri="{FF2B5EF4-FFF2-40B4-BE49-F238E27FC236}">
                <a16:creationId xmlns:a16="http://schemas.microsoft.com/office/drawing/2014/main" id="{4E0EAA9F-53A9-AB47-FB11-74C6B8C5C2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361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>
          <a:extLst>
            <a:ext uri="{FF2B5EF4-FFF2-40B4-BE49-F238E27FC236}">
              <a16:creationId xmlns:a16="http://schemas.microsoft.com/office/drawing/2014/main" id="{0C017887-9F83-CF83-3183-B3B0DA05B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0c1df8b91_0_5:notes">
            <a:extLst>
              <a:ext uri="{FF2B5EF4-FFF2-40B4-BE49-F238E27FC236}">
                <a16:creationId xmlns:a16="http://schemas.microsoft.com/office/drawing/2014/main" id="{29EDC428-1470-2E92-607F-DC67647DC9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70c1df8b91_0_5:notes">
            <a:extLst>
              <a:ext uri="{FF2B5EF4-FFF2-40B4-BE49-F238E27FC236}">
                <a16:creationId xmlns:a16="http://schemas.microsoft.com/office/drawing/2014/main" id="{A0CA7431-69D1-E587-3705-FFB3BB7739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458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077650" y="3419200"/>
            <a:ext cx="298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23750" y="981600"/>
            <a:ext cx="52965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5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0" y="2003675"/>
            <a:ext cx="3480900" cy="15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4572000" y="373557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 idx="2" hasCustomPrompt="1"/>
          </p:nvPr>
        </p:nvSpPr>
        <p:spPr>
          <a:xfrm>
            <a:off x="4659075" y="8823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subTitle" idx="1"/>
          </p:nvPr>
        </p:nvSpPr>
        <p:spPr>
          <a:xfrm flipH="1">
            <a:off x="737525" y="1520500"/>
            <a:ext cx="4240800" cy="27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737425" y="798531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4514" y="539500"/>
            <a:ext cx="3694960" cy="402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subTitle" idx="1"/>
          </p:nvPr>
        </p:nvSpPr>
        <p:spPr>
          <a:xfrm flipH="1">
            <a:off x="835078" y="2109829"/>
            <a:ext cx="3569100" cy="20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1101028" y="1456631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ctrTitle"/>
          </p:nvPr>
        </p:nvSpPr>
        <p:spPr>
          <a:xfrm>
            <a:off x="5826034" y="1395800"/>
            <a:ext cx="2711700" cy="9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5375734" y="2462926"/>
            <a:ext cx="3162000" cy="2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ctrTitle"/>
          </p:nvPr>
        </p:nvSpPr>
        <p:spPr>
          <a:xfrm>
            <a:off x="3134250" y="3878388"/>
            <a:ext cx="287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ubTitle" idx="1"/>
          </p:nvPr>
        </p:nvSpPr>
        <p:spPr>
          <a:xfrm>
            <a:off x="1754500" y="700900"/>
            <a:ext cx="5634900" cy="19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2831550" y="2415825"/>
            <a:ext cx="34809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054600" y="336277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2" hasCustomPrompt="1"/>
          </p:nvPr>
        </p:nvSpPr>
        <p:spPr>
          <a:xfrm>
            <a:off x="4027800" y="12551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6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022475" y="539500"/>
            <a:ext cx="4445700" cy="15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3022475" y="2271400"/>
            <a:ext cx="25905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2" hasCustomPrompt="1"/>
          </p:nvPr>
        </p:nvSpPr>
        <p:spPr>
          <a:xfrm>
            <a:off x="1675850" y="910150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6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61500" y="2439975"/>
            <a:ext cx="43239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1"/>
          </p:nvPr>
        </p:nvSpPr>
        <p:spPr>
          <a:xfrm>
            <a:off x="1950725" y="339332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2" hasCustomPrompt="1"/>
          </p:nvPr>
        </p:nvSpPr>
        <p:spPr>
          <a:xfrm>
            <a:off x="3897125" y="12246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Char char="●"/>
              <a:defRPr sz="18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6" r:id="rId6"/>
    <p:sldLayoutId id="2147483660" r:id="rId7"/>
    <p:sldLayoutId id="2147483661" r:id="rId8"/>
    <p:sldLayoutId id="2147483662" r:id="rId9"/>
    <p:sldLayoutId id="2147483663" r:id="rId10"/>
    <p:sldLayoutId id="2147483667" r:id="rId11"/>
    <p:sldLayoutId id="2147483691" r:id="rId12"/>
    <p:sldLayoutId id="2147483692" r:id="rId13"/>
    <p:sldLayoutId id="214748369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rgis-edu.github.io/corgis/csv/classic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5"/>
          <p:cNvSpPr txBox="1">
            <a:spLocks noGrp="1"/>
          </p:cNvSpPr>
          <p:nvPr>
            <p:ph type="subTitle" idx="1"/>
          </p:nvPr>
        </p:nvSpPr>
        <p:spPr>
          <a:xfrm>
            <a:off x="3077650" y="2524697"/>
            <a:ext cx="2988600" cy="943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Módulo V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Para além da edição: O digital na Investigação Linguística</a:t>
            </a:r>
            <a:endParaRPr sz="1400"/>
          </a:p>
        </p:txBody>
      </p:sp>
      <p:pic>
        <p:nvPicPr>
          <p:cNvPr id="469" name="Google Shape;46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3171" y="3172332"/>
            <a:ext cx="3216325" cy="214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573226" y="-505463"/>
            <a:ext cx="3633526" cy="3183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55"/>
          <p:cNvGrpSpPr/>
          <p:nvPr/>
        </p:nvGrpSpPr>
        <p:grpSpPr>
          <a:xfrm>
            <a:off x="3438669" y="2455122"/>
            <a:ext cx="2255901" cy="69575"/>
            <a:chOff x="446800" y="1721825"/>
            <a:chExt cx="259025" cy="18325"/>
          </a:xfrm>
        </p:grpSpPr>
        <p:sp>
          <p:nvSpPr>
            <p:cNvPr id="472" name="Google Shape;472;p55"/>
            <p:cNvSpPr/>
            <p:nvPr/>
          </p:nvSpPr>
          <p:spPr>
            <a:xfrm>
              <a:off x="447225" y="1724725"/>
              <a:ext cx="258600" cy="15425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5"/>
            <p:cNvSpPr/>
            <p:nvPr/>
          </p:nvSpPr>
          <p:spPr>
            <a:xfrm>
              <a:off x="446800" y="1721825"/>
              <a:ext cx="258725" cy="10325"/>
            </a:xfrm>
            <a:custGeom>
              <a:avLst/>
              <a:gdLst/>
              <a:ahLst/>
              <a:cxnLst/>
              <a:rect l="l" t="t" r="r" b="b"/>
              <a:pathLst>
                <a:path w="10349" h="413" extrusionOk="0">
                  <a:moveTo>
                    <a:pt x="825" y="1"/>
                  </a:moveTo>
                  <a:cubicBezTo>
                    <a:pt x="792" y="1"/>
                    <a:pt x="759" y="1"/>
                    <a:pt x="726" y="2"/>
                  </a:cubicBezTo>
                  <a:cubicBezTo>
                    <a:pt x="558" y="2"/>
                    <a:pt x="390" y="14"/>
                    <a:pt x="222" y="26"/>
                  </a:cubicBezTo>
                  <a:cubicBezTo>
                    <a:pt x="0" y="43"/>
                    <a:pt x="4" y="232"/>
                    <a:pt x="222" y="252"/>
                  </a:cubicBezTo>
                  <a:cubicBezTo>
                    <a:pt x="390" y="268"/>
                    <a:pt x="550" y="318"/>
                    <a:pt x="718" y="330"/>
                  </a:cubicBezTo>
                  <a:cubicBezTo>
                    <a:pt x="882" y="346"/>
                    <a:pt x="1046" y="355"/>
                    <a:pt x="1215" y="367"/>
                  </a:cubicBezTo>
                  <a:cubicBezTo>
                    <a:pt x="1263" y="371"/>
                    <a:pt x="1312" y="372"/>
                    <a:pt x="1361" y="372"/>
                  </a:cubicBezTo>
                  <a:cubicBezTo>
                    <a:pt x="1442" y="372"/>
                    <a:pt x="1523" y="369"/>
                    <a:pt x="1605" y="369"/>
                  </a:cubicBezTo>
                  <a:cubicBezTo>
                    <a:pt x="1642" y="369"/>
                    <a:pt x="1678" y="369"/>
                    <a:pt x="1715" y="371"/>
                  </a:cubicBezTo>
                  <a:cubicBezTo>
                    <a:pt x="1879" y="379"/>
                    <a:pt x="2043" y="387"/>
                    <a:pt x="2212" y="392"/>
                  </a:cubicBezTo>
                  <a:cubicBezTo>
                    <a:pt x="2380" y="396"/>
                    <a:pt x="2544" y="412"/>
                    <a:pt x="2708" y="412"/>
                  </a:cubicBezTo>
                  <a:cubicBezTo>
                    <a:pt x="2876" y="408"/>
                    <a:pt x="3045" y="387"/>
                    <a:pt x="3209" y="383"/>
                  </a:cubicBezTo>
                  <a:cubicBezTo>
                    <a:pt x="3377" y="383"/>
                    <a:pt x="3545" y="412"/>
                    <a:pt x="3709" y="412"/>
                  </a:cubicBezTo>
                  <a:cubicBezTo>
                    <a:pt x="3878" y="412"/>
                    <a:pt x="4046" y="371"/>
                    <a:pt x="4210" y="371"/>
                  </a:cubicBezTo>
                  <a:cubicBezTo>
                    <a:pt x="4368" y="371"/>
                    <a:pt x="4527" y="400"/>
                    <a:pt x="4682" y="400"/>
                  </a:cubicBezTo>
                  <a:cubicBezTo>
                    <a:pt x="4691" y="400"/>
                    <a:pt x="4701" y="400"/>
                    <a:pt x="4711" y="400"/>
                  </a:cubicBezTo>
                  <a:cubicBezTo>
                    <a:pt x="4879" y="400"/>
                    <a:pt x="5047" y="371"/>
                    <a:pt x="5211" y="371"/>
                  </a:cubicBezTo>
                  <a:cubicBezTo>
                    <a:pt x="5361" y="371"/>
                    <a:pt x="5510" y="384"/>
                    <a:pt x="5660" y="384"/>
                  </a:cubicBezTo>
                  <a:cubicBezTo>
                    <a:pt x="5678" y="384"/>
                    <a:pt x="5697" y="384"/>
                    <a:pt x="5716" y="383"/>
                  </a:cubicBezTo>
                  <a:cubicBezTo>
                    <a:pt x="5884" y="383"/>
                    <a:pt x="6052" y="367"/>
                    <a:pt x="6221" y="363"/>
                  </a:cubicBezTo>
                  <a:cubicBezTo>
                    <a:pt x="6389" y="363"/>
                    <a:pt x="6557" y="387"/>
                    <a:pt x="6725" y="387"/>
                  </a:cubicBezTo>
                  <a:cubicBezTo>
                    <a:pt x="6893" y="383"/>
                    <a:pt x="7062" y="375"/>
                    <a:pt x="7230" y="371"/>
                  </a:cubicBezTo>
                  <a:cubicBezTo>
                    <a:pt x="7398" y="367"/>
                    <a:pt x="7566" y="346"/>
                    <a:pt x="7735" y="342"/>
                  </a:cubicBezTo>
                  <a:cubicBezTo>
                    <a:pt x="7903" y="334"/>
                    <a:pt x="8067" y="342"/>
                    <a:pt x="8231" y="330"/>
                  </a:cubicBezTo>
                  <a:cubicBezTo>
                    <a:pt x="8399" y="322"/>
                    <a:pt x="8564" y="305"/>
                    <a:pt x="8732" y="293"/>
                  </a:cubicBezTo>
                  <a:cubicBezTo>
                    <a:pt x="8896" y="285"/>
                    <a:pt x="9064" y="285"/>
                    <a:pt x="9228" y="273"/>
                  </a:cubicBezTo>
                  <a:cubicBezTo>
                    <a:pt x="9392" y="260"/>
                    <a:pt x="9557" y="207"/>
                    <a:pt x="9721" y="190"/>
                  </a:cubicBezTo>
                  <a:cubicBezTo>
                    <a:pt x="9747" y="188"/>
                    <a:pt x="9774" y="188"/>
                    <a:pt x="9801" y="188"/>
                  </a:cubicBezTo>
                  <a:cubicBezTo>
                    <a:pt x="9914" y="188"/>
                    <a:pt x="10028" y="202"/>
                    <a:pt x="10140" y="202"/>
                  </a:cubicBezTo>
                  <a:cubicBezTo>
                    <a:pt x="10168" y="202"/>
                    <a:pt x="10195" y="201"/>
                    <a:pt x="10221" y="199"/>
                  </a:cubicBezTo>
                  <a:cubicBezTo>
                    <a:pt x="10312" y="190"/>
                    <a:pt x="10348" y="84"/>
                    <a:pt x="10242" y="71"/>
                  </a:cubicBezTo>
                  <a:cubicBezTo>
                    <a:pt x="10057" y="53"/>
                    <a:pt x="9878" y="21"/>
                    <a:pt x="9694" y="21"/>
                  </a:cubicBezTo>
                  <a:cubicBezTo>
                    <a:pt x="9674" y="21"/>
                    <a:pt x="9654" y="21"/>
                    <a:pt x="9634" y="22"/>
                  </a:cubicBezTo>
                  <a:cubicBezTo>
                    <a:pt x="9433" y="30"/>
                    <a:pt x="9232" y="35"/>
                    <a:pt x="9027" y="47"/>
                  </a:cubicBezTo>
                  <a:cubicBezTo>
                    <a:pt x="8826" y="55"/>
                    <a:pt x="8625" y="71"/>
                    <a:pt x="8424" y="71"/>
                  </a:cubicBezTo>
                  <a:cubicBezTo>
                    <a:pt x="8223" y="76"/>
                    <a:pt x="8022" y="113"/>
                    <a:pt x="7821" y="113"/>
                  </a:cubicBezTo>
                  <a:cubicBezTo>
                    <a:pt x="7648" y="113"/>
                    <a:pt x="7480" y="67"/>
                    <a:pt x="7308" y="67"/>
                  </a:cubicBezTo>
                  <a:cubicBezTo>
                    <a:pt x="7136" y="67"/>
                    <a:pt x="6967" y="80"/>
                    <a:pt x="6795" y="80"/>
                  </a:cubicBezTo>
                  <a:cubicBezTo>
                    <a:pt x="6776" y="79"/>
                    <a:pt x="6757" y="79"/>
                    <a:pt x="6738" y="79"/>
                  </a:cubicBezTo>
                  <a:cubicBezTo>
                    <a:pt x="6585" y="79"/>
                    <a:pt x="6435" y="92"/>
                    <a:pt x="6282" y="92"/>
                  </a:cubicBezTo>
                  <a:lnTo>
                    <a:pt x="5769" y="88"/>
                  </a:lnTo>
                  <a:cubicBezTo>
                    <a:pt x="5597" y="88"/>
                    <a:pt x="5429" y="59"/>
                    <a:pt x="5256" y="59"/>
                  </a:cubicBezTo>
                  <a:cubicBezTo>
                    <a:pt x="5084" y="55"/>
                    <a:pt x="4924" y="51"/>
                    <a:pt x="4756" y="51"/>
                  </a:cubicBezTo>
                  <a:cubicBezTo>
                    <a:pt x="4732" y="50"/>
                    <a:pt x="4708" y="50"/>
                    <a:pt x="4684" y="50"/>
                  </a:cubicBezTo>
                  <a:cubicBezTo>
                    <a:pt x="4540" y="50"/>
                    <a:pt x="4399" y="59"/>
                    <a:pt x="4255" y="59"/>
                  </a:cubicBezTo>
                  <a:cubicBezTo>
                    <a:pt x="4240" y="59"/>
                    <a:pt x="4225" y="59"/>
                    <a:pt x="4209" y="59"/>
                  </a:cubicBezTo>
                  <a:cubicBezTo>
                    <a:pt x="4057" y="59"/>
                    <a:pt x="3907" y="76"/>
                    <a:pt x="3755" y="76"/>
                  </a:cubicBezTo>
                  <a:cubicBezTo>
                    <a:pt x="3586" y="76"/>
                    <a:pt x="3422" y="55"/>
                    <a:pt x="3254" y="51"/>
                  </a:cubicBezTo>
                  <a:cubicBezTo>
                    <a:pt x="3086" y="51"/>
                    <a:pt x="2922" y="59"/>
                    <a:pt x="2753" y="59"/>
                  </a:cubicBezTo>
                  <a:cubicBezTo>
                    <a:pt x="2585" y="55"/>
                    <a:pt x="2417" y="22"/>
                    <a:pt x="2249" y="14"/>
                  </a:cubicBezTo>
                  <a:cubicBezTo>
                    <a:pt x="2164" y="12"/>
                    <a:pt x="2080" y="12"/>
                    <a:pt x="1996" y="12"/>
                  </a:cubicBezTo>
                  <a:cubicBezTo>
                    <a:pt x="1911" y="12"/>
                    <a:pt x="1826" y="12"/>
                    <a:pt x="1740" y="10"/>
                  </a:cubicBezTo>
                  <a:cubicBezTo>
                    <a:pt x="1696" y="8"/>
                    <a:pt x="1652" y="7"/>
                    <a:pt x="1608" y="7"/>
                  </a:cubicBezTo>
                  <a:cubicBezTo>
                    <a:pt x="1509" y="7"/>
                    <a:pt x="1410" y="11"/>
                    <a:pt x="1311" y="11"/>
                  </a:cubicBezTo>
                  <a:cubicBezTo>
                    <a:pt x="1286" y="11"/>
                    <a:pt x="1260" y="11"/>
                    <a:pt x="1235" y="10"/>
                  </a:cubicBezTo>
                  <a:cubicBezTo>
                    <a:pt x="1099" y="7"/>
                    <a:pt x="963" y="1"/>
                    <a:pt x="825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4" name="Google Shape;474;p55"/>
          <p:cNvPicPr preferRelativeResize="0"/>
          <p:nvPr/>
        </p:nvPicPr>
        <p:blipFill rotWithShape="1">
          <a:blip r:embed="rId5">
            <a:alphaModFix/>
          </a:blip>
          <a:srcRect t="199" b="199"/>
          <a:stretch/>
        </p:blipFill>
        <p:spPr>
          <a:xfrm rot="902439">
            <a:off x="6802692" y="3092866"/>
            <a:ext cx="1432117" cy="195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23688">
            <a:off x="721651" y="-179734"/>
            <a:ext cx="2255899" cy="295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B95DF45-7CEC-BE6B-FCA0-A202B52D7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393" y="3498307"/>
            <a:ext cx="2635593" cy="114666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468;p55">
            <a:extLst>
              <a:ext uri="{FF2B5EF4-FFF2-40B4-BE49-F238E27FC236}">
                <a16:creationId xmlns:a16="http://schemas.microsoft.com/office/drawing/2014/main" id="{D33DDE40-E54B-2A4E-FEA9-E48DD40BC9B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38669" y="1481511"/>
            <a:ext cx="2253288" cy="9432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AULA III</a:t>
            </a:r>
            <a:endParaRPr sz="4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>
          <a:extLst>
            <a:ext uri="{FF2B5EF4-FFF2-40B4-BE49-F238E27FC236}">
              <a16:creationId xmlns:a16="http://schemas.microsoft.com/office/drawing/2014/main" id="{69D10F53-9DC9-CC24-7EC2-9EF626FC9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0">
            <a:extLst>
              <a:ext uri="{FF2B5EF4-FFF2-40B4-BE49-F238E27FC236}">
                <a16:creationId xmlns:a16="http://schemas.microsoft.com/office/drawing/2014/main" id="{84121744-BBB5-8397-EDBA-DD1167D770D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0562595" y="890629"/>
            <a:ext cx="5719176" cy="4022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O que são </a:t>
            </a:r>
            <a:r>
              <a:rPr lang="pt-P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imports</a:t>
            </a:r>
            <a:r>
              <a:rPr lang="pt-PT" b="1" dirty="0"/>
              <a:t>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Em </a:t>
            </a:r>
            <a:r>
              <a:rPr lang="pt-PT" sz="1600" dirty="0" err="1"/>
              <a:t>Python</a:t>
            </a:r>
            <a:r>
              <a:rPr lang="pt-PT" sz="1600" dirty="0"/>
              <a:t>, o </a:t>
            </a:r>
            <a:r>
              <a:rPr lang="pt-PT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</a:t>
            </a:r>
            <a:r>
              <a:rPr lang="pt-PT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1600" dirty="0"/>
              <a:t>permite reutilizar código existente em </a:t>
            </a:r>
            <a:r>
              <a:rPr lang="pt-PT" sz="1600" b="1" dirty="0"/>
              <a:t>bibliotecas externas</a:t>
            </a:r>
            <a:r>
              <a:rPr lang="pt-PT" sz="1600" dirty="0"/>
              <a:t> ou </a:t>
            </a:r>
            <a:r>
              <a:rPr lang="pt-PT" sz="1600" b="1" dirty="0"/>
              <a:t>internas</a:t>
            </a:r>
            <a:r>
              <a:rPr lang="pt-PT" sz="1600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As bibliotecas oferecem </a:t>
            </a:r>
            <a:r>
              <a:rPr lang="pt-PT" sz="1600" b="1" dirty="0"/>
              <a:t>funções</a:t>
            </a:r>
            <a:r>
              <a:rPr lang="pt-PT" sz="1600" dirty="0"/>
              <a:t> e </a:t>
            </a:r>
            <a:r>
              <a:rPr lang="pt-PT" sz="1600" b="1" dirty="0"/>
              <a:t>classes</a:t>
            </a:r>
            <a:r>
              <a:rPr lang="pt-PT" sz="1600" dirty="0"/>
              <a:t> úteis para tarefas específicas: </a:t>
            </a:r>
            <a:r>
              <a:rPr lang="pt-PT" sz="1600" b="1" dirty="0"/>
              <a:t>matemática</a:t>
            </a:r>
            <a:r>
              <a:rPr lang="pt-PT" sz="1600" dirty="0"/>
              <a:t>, </a:t>
            </a:r>
            <a:r>
              <a:rPr lang="pt-PT" sz="1600" b="1" dirty="0"/>
              <a:t>manipulação</a:t>
            </a:r>
            <a:r>
              <a:rPr lang="pt-PT" sz="1600" dirty="0"/>
              <a:t> </a:t>
            </a:r>
            <a:r>
              <a:rPr lang="pt-PT" sz="1600" b="1" dirty="0"/>
              <a:t>de</a:t>
            </a:r>
            <a:r>
              <a:rPr lang="pt-PT" sz="1600" dirty="0"/>
              <a:t> </a:t>
            </a:r>
            <a:r>
              <a:rPr lang="pt-PT" sz="1600" b="1" dirty="0"/>
              <a:t>dados</a:t>
            </a:r>
            <a:r>
              <a:rPr lang="pt-PT" sz="1600" dirty="0"/>
              <a:t>, </a:t>
            </a:r>
            <a:r>
              <a:rPr lang="pt-PT" sz="1600" b="1" dirty="0"/>
              <a:t>visualização</a:t>
            </a:r>
            <a:r>
              <a:rPr lang="pt-PT" sz="1600" dirty="0"/>
              <a:t>, </a:t>
            </a:r>
            <a:r>
              <a:rPr lang="pt-PT" sz="1600" b="1" dirty="0"/>
              <a:t>redes</a:t>
            </a:r>
            <a:r>
              <a:rPr lang="pt-PT" sz="1600" dirty="0"/>
              <a:t>, entre outros.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b="1" dirty="0"/>
              <a:t>Evita</a:t>
            </a:r>
            <a:r>
              <a:rPr lang="pt-PT" sz="1600" dirty="0"/>
              <a:t> </a:t>
            </a:r>
            <a:r>
              <a:rPr lang="pt-PT" sz="1600" b="1" dirty="0"/>
              <a:t>reinventar</a:t>
            </a:r>
            <a:r>
              <a:rPr lang="pt-PT" sz="1600" dirty="0"/>
              <a:t> </a:t>
            </a:r>
            <a:r>
              <a:rPr lang="pt-PT" sz="1600" b="1" dirty="0"/>
              <a:t>a</a:t>
            </a:r>
            <a:r>
              <a:rPr lang="pt-PT" sz="1600" dirty="0"/>
              <a:t> </a:t>
            </a:r>
            <a:r>
              <a:rPr lang="pt-PT" sz="1600" b="1" dirty="0"/>
              <a:t>roda</a:t>
            </a:r>
            <a:r>
              <a:rPr lang="pt-PT" sz="1600" dirty="0"/>
              <a:t> e torna o </a:t>
            </a:r>
            <a:r>
              <a:rPr lang="pt-PT" sz="1600" b="1" dirty="0"/>
              <a:t>código</a:t>
            </a:r>
            <a:r>
              <a:rPr lang="pt-PT" sz="1600" dirty="0"/>
              <a:t> </a:t>
            </a:r>
            <a:r>
              <a:rPr lang="pt-PT" sz="1600" b="1" dirty="0"/>
              <a:t>mais</a:t>
            </a:r>
            <a:r>
              <a:rPr lang="pt-PT" sz="1600" dirty="0"/>
              <a:t> </a:t>
            </a:r>
            <a:r>
              <a:rPr lang="pt-PT" sz="1600" b="1" dirty="0"/>
              <a:t>limpo</a:t>
            </a:r>
            <a:r>
              <a:rPr lang="pt-PT" sz="1600" dirty="0"/>
              <a:t> e </a:t>
            </a:r>
            <a:r>
              <a:rPr lang="pt-PT" sz="1600" b="1" dirty="0"/>
              <a:t>eficiente</a:t>
            </a:r>
            <a:r>
              <a:rPr lang="pt-PT" sz="16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Porque usar </a:t>
            </a:r>
            <a:r>
              <a:rPr lang="pt-P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</a:t>
            </a:r>
            <a:r>
              <a:rPr lang="pt-PT" b="1" dirty="0"/>
              <a:t>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Para </a:t>
            </a:r>
            <a:r>
              <a:rPr lang="pt-PT" sz="1600" b="1" dirty="0"/>
              <a:t>aceder</a:t>
            </a:r>
            <a:r>
              <a:rPr lang="pt-PT" sz="1600" dirty="0"/>
              <a:t> </a:t>
            </a:r>
            <a:r>
              <a:rPr lang="pt-PT" sz="1600" b="1" dirty="0"/>
              <a:t>a</a:t>
            </a:r>
            <a:r>
              <a:rPr lang="pt-PT" sz="1600" dirty="0"/>
              <a:t> </a:t>
            </a:r>
            <a:r>
              <a:rPr lang="pt-PT" sz="1600" b="1" dirty="0"/>
              <a:t>funcionalidades</a:t>
            </a:r>
            <a:r>
              <a:rPr lang="pt-PT" sz="1600" dirty="0"/>
              <a:t> que não estão disponíveis por omissão.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Para </a:t>
            </a:r>
            <a:r>
              <a:rPr lang="pt-PT" sz="1600" b="1" dirty="0"/>
              <a:t>organizar</a:t>
            </a:r>
            <a:r>
              <a:rPr lang="pt-PT" sz="1600" dirty="0"/>
              <a:t> </a:t>
            </a:r>
            <a:r>
              <a:rPr lang="pt-PT" sz="1600" b="1" dirty="0"/>
              <a:t>o</a:t>
            </a:r>
            <a:r>
              <a:rPr lang="pt-PT" sz="1600" dirty="0"/>
              <a:t> </a:t>
            </a:r>
            <a:r>
              <a:rPr lang="pt-PT" sz="1600" b="1" dirty="0"/>
              <a:t>código</a:t>
            </a:r>
            <a:r>
              <a:rPr lang="pt-PT" sz="1600" dirty="0"/>
              <a:t> de forma </a:t>
            </a:r>
            <a:r>
              <a:rPr lang="pt-PT" sz="1600" b="1" dirty="0"/>
              <a:t>modular</a:t>
            </a:r>
            <a:r>
              <a:rPr lang="pt-PT" sz="1600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Para usar </a:t>
            </a:r>
            <a:r>
              <a:rPr lang="pt-PT" sz="1600" b="1" dirty="0"/>
              <a:t>bibliotecas</a:t>
            </a:r>
            <a:r>
              <a:rPr lang="pt-PT" sz="1600" dirty="0"/>
              <a:t> </a:t>
            </a:r>
            <a:r>
              <a:rPr lang="pt-PT" sz="1600" b="1" dirty="0"/>
              <a:t>externas</a:t>
            </a:r>
            <a:r>
              <a:rPr lang="pt-PT" sz="1600" dirty="0"/>
              <a:t> como o </a:t>
            </a:r>
            <a:r>
              <a:rPr lang="pt-PT" sz="1600" b="1" dirty="0"/>
              <a:t>pandas</a:t>
            </a:r>
            <a:r>
              <a:rPr lang="pt-PT" sz="1600" dirty="0"/>
              <a:t>, </a:t>
            </a:r>
            <a:r>
              <a:rPr lang="pt-PT" sz="1600" b="1" dirty="0" err="1"/>
              <a:t>matplotlib</a:t>
            </a:r>
            <a:r>
              <a:rPr lang="pt-PT" sz="1600" dirty="0"/>
              <a:t>, </a:t>
            </a:r>
            <a:r>
              <a:rPr lang="pt-PT" sz="1600" b="1" dirty="0" err="1"/>
              <a:t>requests</a:t>
            </a:r>
            <a:r>
              <a:rPr lang="pt-PT" sz="1600" dirty="0"/>
              <a:t>, etc.</a:t>
            </a:r>
            <a:endParaRPr sz="1600" dirty="0"/>
          </a:p>
        </p:txBody>
      </p:sp>
      <p:sp>
        <p:nvSpPr>
          <p:cNvPr id="698" name="Google Shape;698;p60">
            <a:extLst>
              <a:ext uri="{FF2B5EF4-FFF2-40B4-BE49-F238E27FC236}">
                <a16:creationId xmlns:a16="http://schemas.microsoft.com/office/drawing/2014/main" id="{BE55BE9A-FCD3-7D0C-5068-FA830412D8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07300" y="230504"/>
            <a:ext cx="4997658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O que são </a:t>
            </a:r>
            <a:r>
              <a:rPr lang="pt-P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imports</a:t>
            </a:r>
            <a:r>
              <a:rPr lang="pt-PT" b="1" dirty="0"/>
              <a:t> em </a:t>
            </a:r>
            <a:r>
              <a:rPr lang="pt-PT" b="1" dirty="0" err="1"/>
              <a:t>Python</a:t>
            </a:r>
            <a:endParaRPr b="1" dirty="0"/>
          </a:p>
        </p:txBody>
      </p:sp>
      <p:pic>
        <p:nvPicPr>
          <p:cNvPr id="2052" name="Picture 4" descr="Python is slow, so why we're using it for Data Science? - Data Science  Hacker">
            <a:extLst>
              <a:ext uri="{FF2B5EF4-FFF2-40B4-BE49-F238E27FC236}">
                <a16:creationId xmlns:a16="http://schemas.microsoft.com/office/drawing/2014/main" id="{3C558843-A79C-F8FB-2C39-704E11A222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9" r="1299" b="1444"/>
          <a:stretch/>
        </p:blipFill>
        <p:spPr bwMode="auto">
          <a:xfrm>
            <a:off x="16729034" y="1883904"/>
            <a:ext cx="2040320" cy="2035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98;p60">
            <a:extLst>
              <a:ext uri="{FF2B5EF4-FFF2-40B4-BE49-F238E27FC236}">
                <a16:creationId xmlns:a16="http://schemas.microsoft.com/office/drawing/2014/main" id="{85D35E13-9F0E-B9B3-A513-1090F90137C4}"/>
              </a:ext>
            </a:extLst>
          </p:cNvPr>
          <p:cNvSpPr txBox="1">
            <a:spLocks/>
          </p:cNvSpPr>
          <p:nvPr/>
        </p:nvSpPr>
        <p:spPr>
          <a:xfrm>
            <a:off x="2073171" y="177164"/>
            <a:ext cx="4997658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r>
              <a:rPr lang="pt-PT" b="1" dirty="0"/>
              <a:t>Como fazer </a:t>
            </a:r>
            <a:r>
              <a:rPr lang="pt-P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</a:t>
            </a:r>
            <a:r>
              <a:rPr lang="pt-PT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dirty="0"/>
              <a:t>e exemplos úteis</a:t>
            </a:r>
            <a:endParaRPr lang="pt-PT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E833E-3E23-03E8-0BDB-72DAFA658B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06" t="19220" r="5643" b="19363"/>
          <a:stretch/>
        </p:blipFill>
        <p:spPr>
          <a:xfrm>
            <a:off x="799740" y="1120330"/>
            <a:ext cx="7544520" cy="152714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Python ImportError | Understanding the Functions of ImportError in Python">
            <a:extLst>
              <a:ext uri="{FF2B5EF4-FFF2-40B4-BE49-F238E27FC236}">
                <a16:creationId xmlns:a16="http://schemas.microsoft.com/office/drawing/2014/main" id="{AF7FE2B8-67AD-86A2-6F12-AE6526846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2148"/>
          <a:stretch/>
        </p:blipFill>
        <p:spPr bwMode="auto">
          <a:xfrm>
            <a:off x="1589381" y="3156148"/>
            <a:ext cx="5965238" cy="1527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xclamation - Free icons">
            <a:extLst>
              <a:ext uri="{FF2B5EF4-FFF2-40B4-BE49-F238E27FC236}">
                <a16:creationId xmlns:a16="http://schemas.microsoft.com/office/drawing/2014/main" id="{B27DED2A-7903-C485-7A9F-6BF81884D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20" y="3028630"/>
            <a:ext cx="459201" cy="45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202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>
          <a:extLst>
            <a:ext uri="{FF2B5EF4-FFF2-40B4-BE49-F238E27FC236}">
              <a16:creationId xmlns:a16="http://schemas.microsoft.com/office/drawing/2014/main" id="{AE607F1B-C5AD-9A40-09C7-03A04B282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98;p60">
            <a:extLst>
              <a:ext uri="{FF2B5EF4-FFF2-40B4-BE49-F238E27FC236}">
                <a16:creationId xmlns:a16="http://schemas.microsoft.com/office/drawing/2014/main" id="{52EFCE7E-D261-DADB-A156-37F9C2610424}"/>
              </a:ext>
            </a:extLst>
          </p:cNvPr>
          <p:cNvSpPr txBox="1">
            <a:spLocks/>
          </p:cNvSpPr>
          <p:nvPr/>
        </p:nvSpPr>
        <p:spPr>
          <a:xfrm>
            <a:off x="2073171" y="-5029836"/>
            <a:ext cx="4997658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r>
              <a:rPr lang="pt-PT" b="1" dirty="0"/>
              <a:t>Como fazer </a:t>
            </a:r>
            <a:r>
              <a:rPr lang="pt-P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</a:t>
            </a:r>
            <a:r>
              <a:rPr lang="pt-PT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dirty="0"/>
              <a:t>e exemplos úteis</a:t>
            </a:r>
            <a:endParaRPr lang="pt-PT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D1B0E-AD37-394F-BE91-1AA92A8A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06" t="19220" r="5643" b="19363"/>
          <a:stretch/>
        </p:blipFill>
        <p:spPr>
          <a:xfrm>
            <a:off x="799740" y="-4086670"/>
            <a:ext cx="7544520" cy="152714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Python ImportError | Understanding the Functions of ImportError in Python">
            <a:extLst>
              <a:ext uri="{FF2B5EF4-FFF2-40B4-BE49-F238E27FC236}">
                <a16:creationId xmlns:a16="http://schemas.microsoft.com/office/drawing/2014/main" id="{2397BC3E-869E-3A34-C2AC-2C247F25B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2148"/>
          <a:stretch/>
        </p:blipFill>
        <p:spPr bwMode="auto">
          <a:xfrm>
            <a:off x="1589381" y="-2050852"/>
            <a:ext cx="5965238" cy="1527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xclamation - Free icons">
            <a:extLst>
              <a:ext uri="{FF2B5EF4-FFF2-40B4-BE49-F238E27FC236}">
                <a16:creationId xmlns:a16="http://schemas.microsoft.com/office/drawing/2014/main" id="{411766E1-EAC4-64A2-01DE-37A606A4A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20" y="-2178370"/>
            <a:ext cx="459201" cy="45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698;p60">
            <a:extLst>
              <a:ext uri="{FF2B5EF4-FFF2-40B4-BE49-F238E27FC236}">
                <a16:creationId xmlns:a16="http://schemas.microsoft.com/office/drawing/2014/main" id="{B7BED2C6-3F37-E1E8-290A-CD04FC6CA81B}"/>
              </a:ext>
            </a:extLst>
          </p:cNvPr>
          <p:cNvSpPr txBox="1">
            <a:spLocks/>
          </p:cNvSpPr>
          <p:nvPr/>
        </p:nvSpPr>
        <p:spPr>
          <a:xfrm>
            <a:off x="1283377" y="189864"/>
            <a:ext cx="6577245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r>
              <a:rPr lang="pt-PT" b="1" dirty="0"/>
              <a:t>O que é o </a:t>
            </a:r>
            <a:r>
              <a:rPr lang="pt-P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</a:t>
            </a:r>
            <a:r>
              <a:rPr lang="pt-PT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b="1" dirty="0"/>
              <a:t>? - Instalar bibliotecas externas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24CB63-3F14-20FE-F535-FD2BF2A6BCE5}"/>
              </a:ext>
            </a:extLst>
          </p:cNvPr>
          <p:cNvSpPr txBox="1"/>
          <p:nvPr/>
        </p:nvSpPr>
        <p:spPr>
          <a:xfrm>
            <a:off x="1017269" y="862108"/>
            <a:ext cx="7109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Livvic" pitchFamily="2" charset="0"/>
              </a:rPr>
              <a:t>Algumas bibliotecas </a:t>
            </a:r>
            <a:r>
              <a:rPr lang="pt-PT" b="1" dirty="0">
                <a:latin typeface="Livvic" pitchFamily="2" charset="0"/>
              </a:rPr>
              <a:t>não vêm instaladas por omissão </a:t>
            </a:r>
            <a:r>
              <a:rPr lang="pt-PT" dirty="0">
                <a:latin typeface="Livvic" pitchFamily="2" charset="0"/>
              </a:rPr>
              <a:t>no </a:t>
            </a:r>
            <a:r>
              <a:rPr lang="pt-PT" dirty="0" err="1">
                <a:latin typeface="Livvic" pitchFamily="2" charset="0"/>
              </a:rPr>
              <a:t>Python</a:t>
            </a:r>
            <a:r>
              <a:rPr lang="pt-PT" dirty="0">
                <a:latin typeface="Livvic" pitchFamily="2" charset="0"/>
              </a:rPr>
              <a:t>.</a:t>
            </a:r>
          </a:p>
          <a:p>
            <a:r>
              <a:rPr lang="pt-PT" dirty="0">
                <a:latin typeface="Livvic" pitchFamily="2" charset="0"/>
              </a:rPr>
              <a:t>Para usá-las, é necessário </a:t>
            </a:r>
            <a:r>
              <a:rPr lang="pt-PT" b="1" dirty="0">
                <a:latin typeface="Livvic" pitchFamily="2" charset="0"/>
              </a:rPr>
              <a:t>fazer download </a:t>
            </a:r>
            <a:r>
              <a:rPr lang="pt-PT" dirty="0">
                <a:latin typeface="Livvic" pitchFamily="2" charset="0"/>
              </a:rPr>
              <a:t>com o </a:t>
            </a:r>
            <a:r>
              <a:rPr lang="pt-P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pip</a:t>
            </a:r>
            <a:r>
              <a:rPr lang="pt-PT" dirty="0">
                <a:latin typeface="Livvic" pitchFamily="2" charset="0"/>
              </a:rPr>
              <a:t>, o gestor de pacotes do </a:t>
            </a:r>
            <a:r>
              <a:rPr lang="pt-PT" dirty="0" err="1">
                <a:latin typeface="Livvic" pitchFamily="2" charset="0"/>
              </a:rPr>
              <a:t>Python</a:t>
            </a:r>
            <a:r>
              <a:rPr lang="pt-PT" dirty="0">
                <a:latin typeface="Livvic" pitchFamily="2" charset="0"/>
              </a:rPr>
              <a:t>.</a:t>
            </a:r>
            <a:endParaRPr lang="en-US" dirty="0">
              <a:latin typeface="Livvic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52BDE5-53E1-9F68-B36B-AD0FE656E44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1426" b="74877"/>
          <a:stretch/>
        </p:blipFill>
        <p:spPr>
          <a:xfrm>
            <a:off x="557395" y="4145151"/>
            <a:ext cx="8029209" cy="704499"/>
          </a:xfrm>
          <a:prstGeom prst="round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1FD477-3605-73CA-E50D-1C7A0397A7E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477" t="24091" r="13478" b="24033"/>
          <a:stretch/>
        </p:blipFill>
        <p:spPr>
          <a:xfrm>
            <a:off x="1017269" y="2001469"/>
            <a:ext cx="2861572" cy="1140562"/>
          </a:xfrm>
          <a:prstGeom prst="round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54B0CB-A78F-B3B1-01F6-4456409C9FBE}"/>
              </a:ext>
            </a:extLst>
          </p:cNvPr>
          <p:cNvSpPr txBox="1"/>
          <p:nvPr/>
        </p:nvSpPr>
        <p:spPr>
          <a:xfrm>
            <a:off x="4266064" y="1648420"/>
            <a:ext cx="432054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atin typeface="Livvic" pitchFamily="2" charset="0"/>
              </a:rPr>
              <a:t>O que faz o ponto de exclamação</a:t>
            </a:r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! </a:t>
            </a:r>
            <a:r>
              <a:rPr lang="pt-PT" b="1" dirty="0">
                <a:latin typeface="Livvic" pitchFamily="2" charset="0"/>
              </a:rPr>
              <a:t>num bloco de </a:t>
            </a:r>
            <a:r>
              <a:rPr lang="pt-PT" b="1" dirty="0" err="1">
                <a:latin typeface="Livvic" pitchFamily="2" charset="0"/>
              </a:rPr>
              <a:t>Python</a:t>
            </a:r>
            <a:r>
              <a:rPr lang="pt-PT" b="1" dirty="0">
                <a:latin typeface="Livvic" pitchFamily="2" charset="0"/>
              </a:rPr>
              <a:t> (em </a:t>
            </a:r>
            <a:r>
              <a:rPr lang="pt-PT" b="1" dirty="0" err="1">
                <a:latin typeface="Livvic" pitchFamily="2" charset="0"/>
              </a:rPr>
              <a:t>notebooks</a:t>
            </a:r>
            <a:r>
              <a:rPr lang="pt-PT" b="1" dirty="0">
                <a:latin typeface="Livvic" pitchFamily="2" charset="0"/>
              </a:rPr>
              <a:t>)</a:t>
            </a:r>
          </a:p>
          <a:p>
            <a:pPr algn="ctr"/>
            <a:endParaRPr lang="pt-PT" dirty="0">
              <a:latin typeface="Livvic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Permite executar comandos do sistema operativo diretamente num bloco de código.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Muito usado em ambientes interativos como </a:t>
            </a:r>
            <a:r>
              <a:rPr lang="pt-PT" sz="1200" dirty="0" err="1">
                <a:latin typeface="Livvic" pitchFamily="2" charset="0"/>
              </a:rPr>
              <a:t>Jupyter</a:t>
            </a:r>
            <a:r>
              <a:rPr lang="pt-PT" sz="1200" dirty="0">
                <a:latin typeface="Livvic" pitchFamily="2" charset="0"/>
              </a:rPr>
              <a:t> Notebook e Google </a:t>
            </a:r>
            <a:r>
              <a:rPr lang="pt-PT" sz="1200" dirty="0" err="1">
                <a:latin typeface="Livvic" pitchFamily="2" charset="0"/>
              </a:rPr>
              <a:t>Colab</a:t>
            </a:r>
            <a:r>
              <a:rPr lang="pt-PT" sz="1200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>
                <a:latin typeface="Livvic" pitchFamily="2" charset="0"/>
              </a:rPr>
              <a:t>Útil para instalar pacotes, listar ficheiros, correr scripts, etc.</a:t>
            </a:r>
            <a:endParaRPr lang="en-US" sz="1200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922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p86"/>
          <p:cNvSpPr/>
          <p:nvPr/>
        </p:nvSpPr>
        <p:spPr>
          <a:xfrm>
            <a:off x="3903400" y="1152329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86"/>
          <p:cNvSpPr/>
          <p:nvPr/>
        </p:nvSpPr>
        <p:spPr>
          <a:xfrm>
            <a:off x="3897085" y="1152274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86"/>
          <p:cNvSpPr txBox="1">
            <a:spLocks noGrp="1"/>
          </p:cNvSpPr>
          <p:nvPr>
            <p:ph type="title"/>
          </p:nvPr>
        </p:nvSpPr>
        <p:spPr>
          <a:xfrm>
            <a:off x="515480" y="2439975"/>
            <a:ext cx="446992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Visualização de Dados</a:t>
            </a:r>
            <a:endParaRPr sz="4000" dirty="0"/>
          </a:p>
        </p:txBody>
      </p:sp>
      <p:sp>
        <p:nvSpPr>
          <p:cNvPr id="2989" name="Google Shape;2989;p86"/>
          <p:cNvSpPr txBox="1">
            <a:spLocks noGrp="1"/>
          </p:cNvSpPr>
          <p:nvPr>
            <p:ph type="subTitle" idx="1"/>
          </p:nvPr>
        </p:nvSpPr>
        <p:spPr>
          <a:xfrm>
            <a:off x="1950725" y="339332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Visualização de Dados com </a:t>
            </a:r>
            <a:r>
              <a:rPr lang="pt-PT" dirty="0" err="1"/>
              <a:t>Python</a:t>
            </a:r>
            <a:r>
              <a:rPr lang="pt-PT" dirty="0"/>
              <a:t>: </a:t>
            </a:r>
            <a:r>
              <a:rPr lang="pt-PT" dirty="0" err="1"/>
              <a:t>Matplotlib</a:t>
            </a:r>
            <a:r>
              <a:rPr lang="pt-PT" dirty="0"/>
              <a:t> e </a:t>
            </a:r>
            <a:r>
              <a:rPr lang="pt-PT" dirty="0" err="1"/>
              <a:t>Seaborn</a:t>
            </a:r>
            <a:endParaRPr dirty="0"/>
          </a:p>
        </p:txBody>
      </p:sp>
      <p:sp>
        <p:nvSpPr>
          <p:cNvPr id="2990" name="Google Shape;2990;p86"/>
          <p:cNvSpPr txBox="1">
            <a:spLocks noGrp="1"/>
          </p:cNvSpPr>
          <p:nvPr>
            <p:ph type="title" idx="2"/>
          </p:nvPr>
        </p:nvSpPr>
        <p:spPr>
          <a:xfrm>
            <a:off x="3897125" y="1224675"/>
            <a:ext cx="1088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991" name="Google Shape;299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836" y="860625"/>
            <a:ext cx="3550684" cy="325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Data Visualization - Insights with Matplotlib - Learn by Insight...">
            <a:extLst>
              <a:ext uri="{FF2B5EF4-FFF2-40B4-BE49-F238E27FC236}">
                <a16:creationId xmlns:a16="http://schemas.microsoft.com/office/drawing/2014/main" id="{513CC425-AE17-638C-3C1A-2A94DAF33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87" y="1016422"/>
            <a:ext cx="2730644" cy="65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988;p86">
            <a:extLst>
              <a:ext uri="{FF2B5EF4-FFF2-40B4-BE49-F238E27FC236}">
                <a16:creationId xmlns:a16="http://schemas.microsoft.com/office/drawing/2014/main" id="{AA7B7446-A967-5442-66E5-FBC770CA9303}"/>
              </a:ext>
            </a:extLst>
          </p:cNvPr>
          <p:cNvSpPr txBox="1">
            <a:spLocks/>
          </p:cNvSpPr>
          <p:nvPr/>
        </p:nvSpPr>
        <p:spPr>
          <a:xfrm>
            <a:off x="2337040" y="70847"/>
            <a:ext cx="446992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4000" dirty="0">
                <a:latin typeface="Redressed" panose="020B0604020202020204" charset="0"/>
              </a:rPr>
              <a:t>Visualização de Dados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89BBB54-43C1-0A4F-93DA-C49D9AC5D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670" y="1016577"/>
            <a:ext cx="2284579" cy="6552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177426-78F3-D680-91FA-36DAB9F01CD5}"/>
              </a:ext>
            </a:extLst>
          </p:cNvPr>
          <p:cNvCxnSpPr/>
          <p:nvPr/>
        </p:nvCxnSpPr>
        <p:spPr>
          <a:xfrm>
            <a:off x="4572001" y="1143000"/>
            <a:ext cx="0" cy="3207327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6076CD-55DF-C8DF-A1C2-3DF34586876A}"/>
              </a:ext>
            </a:extLst>
          </p:cNvPr>
          <p:cNvSpPr txBox="1"/>
          <p:nvPr/>
        </p:nvSpPr>
        <p:spPr>
          <a:xfrm>
            <a:off x="449358" y="1731000"/>
            <a:ext cx="37753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>
                <a:latin typeface="Livvic" pitchFamily="2" charset="0"/>
              </a:rPr>
              <a:t>Matplotlib</a:t>
            </a:r>
            <a:r>
              <a:rPr lang="pt-PT" dirty="0">
                <a:latin typeface="Livvic" pitchFamily="2" charset="0"/>
              </a:rPr>
              <a:t> é a biblioteca base para </a:t>
            </a:r>
            <a:r>
              <a:rPr lang="pt-PT" b="1" dirty="0">
                <a:latin typeface="Livvic" pitchFamily="2" charset="0"/>
              </a:rPr>
              <a:t>visualização</a:t>
            </a:r>
            <a:r>
              <a:rPr lang="pt-PT" dirty="0">
                <a:latin typeface="Livvic" pitchFamily="2" charset="0"/>
              </a:rPr>
              <a:t> em </a:t>
            </a:r>
            <a:r>
              <a:rPr lang="pt-PT" b="1" dirty="0" err="1">
                <a:latin typeface="Livvic" pitchFamily="2" charset="0"/>
              </a:rPr>
              <a:t>Python</a:t>
            </a:r>
            <a:r>
              <a:rPr lang="pt-PT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Muito </a:t>
            </a:r>
            <a:r>
              <a:rPr lang="pt-PT" b="1" dirty="0">
                <a:latin typeface="Livvic" pitchFamily="2" charset="0"/>
              </a:rPr>
              <a:t>flexível</a:t>
            </a:r>
            <a:r>
              <a:rPr lang="pt-PT" dirty="0">
                <a:latin typeface="Livvic" pitchFamily="2" charset="0"/>
              </a:rPr>
              <a:t> e </a:t>
            </a:r>
            <a:r>
              <a:rPr lang="pt-PT" b="1" dirty="0">
                <a:latin typeface="Livvic" pitchFamily="2" charset="0"/>
              </a:rPr>
              <a:t>personalizável</a:t>
            </a:r>
            <a:r>
              <a:rPr lang="pt-PT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Permite criar praticamente qualquer tipo de gráfico.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Requer mais linhas de código para configurações avançadas.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Ideal para gráficos altamente </a:t>
            </a:r>
            <a:r>
              <a:rPr lang="pt-PT" b="1" dirty="0">
                <a:latin typeface="Livvic" pitchFamily="2" charset="0"/>
              </a:rPr>
              <a:t>personalizados</a:t>
            </a:r>
            <a:r>
              <a:rPr lang="pt-PT" dirty="0">
                <a:latin typeface="Livvic" pitchFamily="2" charset="0"/>
              </a:rPr>
              <a:t> e </a:t>
            </a:r>
            <a:r>
              <a:rPr lang="pt-PT" b="1" dirty="0">
                <a:latin typeface="Livvic" pitchFamily="2" charset="0"/>
              </a:rPr>
              <a:t>detalhados</a:t>
            </a:r>
            <a:r>
              <a:rPr lang="pt-PT" dirty="0">
                <a:latin typeface="Livvic" pitchFamily="2" charset="0"/>
              </a:rPr>
              <a:t>.</a:t>
            </a:r>
            <a:endParaRPr lang="en-US" dirty="0">
              <a:latin typeface="Livvic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F2F05F-25F6-1948-54A1-6360DD79476F}"/>
              </a:ext>
            </a:extLst>
          </p:cNvPr>
          <p:cNvSpPr txBox="1"/>
          <p:nvPr/>
        </p:nvSpPr>
        <p:spPr>
          <a:xfrm>
            <a:off x="4919281" y="1731000"/>
            <a:ext cx="37753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>
                <a:latin typeface="Livvic" pitchFamily="2" charset="0"/>
              </a:rPr>
              <a:t>Seaborn</a:t>
            </a:r>
            <a:r>
              <a:rPr lang="pt-PT" dirty="0">
                <a:latin typeface="Livvic" pitchFamily="2" charset="0"/>
              </a:rPr>
              <a:t> é uma biblioteca construída sobre </a:t>
            </a:r>
            <a:r>
              <a:rPr lang="pt-PT" b="1" dirty="0" err="1">
                <a:latin typeface="Livvic" pitchFamily="2" charset="0"/>
              </a:rPr>
              <a:t>Matplotlib</a:t>
            </a:r>
            <a:r>
              <a:rPr lang="pt-PT" dirty="0">
                <a:latin typeface="Livvic" pitchFamily="2" charset="0"/>
              </a:rPr>
              <a:t>, focada em gráficos </a:t>
            </a:r>
            <a:r>
              <a:rPr lang="pt-PT" b="1" dirty="0">
                <a:latin typeface="Livvic" pitchFamily="2" charset="0"/>
              </a:rPr>
              <a:t>estatísticos</a:t>
            </a:r>
            <a:r>
              <a:rPr lang="pt-PT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Sintaxe </a:t>
            </a:r>
            <a:r>
              <a:rPr lang="pt-PT" b="1" dirty="0">
                <a:latin typeface="Livvic" pitchFamily="2" charset="0"/>
              </a:rPr>
              <a:t>simples</a:t>
            </a:r>
            <a:r>
              <a:rPr lang="pt-PT" dirty="0">
                <a:latin typeface="Livvic" pitchFamily="2" charset="0"/>
              </a:rPr>
              <a:t> e </a:t>
            </a:r>
            <a:r>
              <a:rPr lang="pt-PT" b="1" dirty="0">
                <a:latin typeface="Livvic" pitchFamily="2" charset="0"/>
              </a:rPr>
              <a:t>concisa</a:t>
            </a:r>
            <a:r>
              <a:rPr lang="pt-PT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Visualizações com design </a:t>
            </a:r>
            <a:r>
              <a:rPr lang="pt-PT" b="1" dirty="0">
                <a:latin typeface="Livvic" pitchFamily="2" charset="0"/>
              </a:rPr>
              <a:t>elegante</a:t>
            </a:r>
            <a:r>
              <a:rPr lang="pt-PT" dirty="0">
                <a:latin typeface="Livvic" pitchFamily="2" charset="0"/>
              </a:rPr>
              <a:t> e </a:t>
            </a:r>
            <a:r>
              <a:rPr lang="pt-PT" b="1" dirty="0">
                <a:latin typeface="Livvic" pitchFamily="2" charset="0"/>
              </a:rPr>
              <a:t>moderno</a:t>
            </a:r>
            <a:r>
              <a:rPr lang="pt-PT" dirty="0">
                <a:latin typeface="Livvic" pitchFamily="2" charset="0"/>
              </a:rPr>
              <a:t> por defeito.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Facilita a criação de gráficos complexos, como </a:t>
            </a:r>
            <a:r>
              <a:rPr lang="pt-PT" b="1" dirty="0" err="1">
                <a:latin typeface="Livvic" pitchFamily="2" charset="0"/>
              </a:rPr>
              <a:t>boxplots</a:t>
            </a:r>
            <a:r>
              <a:rPr lang="pt-PT" dirty="0">
                <a:latin typeface="Livvic" pitchFamily="2" charset="0"/>
              </a:rPr>
              <a:t>, </a:t>
            </a:r>
            <a:r>
              <a:rPr lang="pt-PT" b="1" dirty="0" err="1">
                <a:latin typeface="Livvic" pitchFamily="2" charset="0"/>
              </a:rPr>
              <a:t>violin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 err="1">
                <a:latin typeface="Livvic" pitchFamily="2" charset="0"/>
              </a:rPr>
              <a:t>plots</a:t>
            </a:r>
            <a:r>
              <a:rPr lang="pt-PT" dirty="0">
                <a:latin typeface="Livvic" pitchFamily="2" charset="0"/>
              </a:rPr>
              <a:t> e </a:t>
            </a:r>
            <a:r>
              <a:rPr lang="pt-PT" b="1" dirty="0" err="1">
                <a:latin typeface="Livvic" pitchFamily="2" charset="0"/>
              </a:rPr>
              <a:t>heatmaps</a:t>
            </a:r>
            <a:r>
              <a:rPr lang="pt-PT" dirty="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Livvic" pitchFamily="2" charset="0"/>
              </a:rPr>
              <a:t>Excelente para análise </a:t>
            </a:r>
            <a:r>
              <a:rPr lang="pt-PT" b="1" dirty="0">
                <a:latin typeface="Livvic" pitchFamily="2" charset="0"/>
              </a:rPr>
              <a:t>exploratória</a:t>
            </a:r>
            <a:r>
              <a:rPr lang="pt-PT" dirty="0">
                <a:latin typeface="Livvic" pitchFamily="2" charset="0"/>
              </a:rPr>
              <a:t> e </a:t>
            </a:r>
            <a:r>
              <a:rPr lang="pt-PT" b="1" dirty="0">
                <a:latin typeface="Livvic" pitchFamily="2" charset="0"/>
              </a:rPr>
              <a:t>apresentação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rápida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de</a:t>
            </a:r>
            <a:r>
              <a:rPr lang="pt-PT" dirty="0">
                <a:latin typeface="Livvic" pitchFamily="2" charset="0"/>
              </a:rPr>
              <a:t> </a:t>
            </a:r>
            <a:r>
              <a:rPr lang="pt-PT" b="1" dirty="0">
                <a:latin typeface="Livvic" pitchFamily="2" charset="0"/>
              </a:rPr>
              <a:t>dados</a:t>
            </a:r>
            <a:r>
              <a:rPr lang="pt-PT" dirty="0">
                <a:latin typeface="Livvic" pitchFamily="2" charset="0"/>
              </a:rPr>
              <a:t>.</a:t>
            </a:r>
            <a:endParaRPr lang="en-US" dirty="0">
              <a:latin typeface="Livvic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618E69B8-10D3-5317-0C0E-D408D245F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Data Visualization - Insights with Matplotlib - Learn by Insight...">
            <a:extLst>
              <a:ext uri="{FF2B5EF4-FFF2-40B4-BE49-F238E27FC236}">
                <a16:creationId xmlns:a16="http://schemas.microsoft.com/office/drawing/2014/main" id="{858CE49D-843D-A7F4-FE31-D575A99A5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87" y="1016422"/>
            <a:ext cx="2730644" cy="65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988;p86">
            <a:extLst>
              <a:ext uri="{FF2B5EF4-FFF2-40B4-BE49-F238E27FC236}">
                <a16:creationId xmlns:a16="http://schemas.microsoft.com/office/drawing/2014/main" id="{56902E99-9030-E31E-B73C-942F4D7D07A8}"/>
              </a:ext>
            </a:extLst>
          </p:cNvPr>
          <p:cNvSpPr txBox="1">
            <a:spLocks/>
          </p:cNvSpPr>
          <p:nvPr/>
        </p:nvSpPr>
        <p:spPr>
          <a:xfrm>
            <a:off x="2337040" y="70847"/>
            <a:ext cx="446992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4000" dirty="0">
                <a:latin typeface="Redressed" panose="020B0604020202020204" charset="0"/>
              </a:rPr>
              <a:t>Visualização de Dados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6D6549-BA19-93FA-6798-739BBF865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670" y="1016577"/>
            <a:ext cx="2284579" cy="65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EAFD5F-EB75-93C5-FB62-F997072E55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667" y="1812752"/>
            <a:ext cx="3620746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FED4B3-C0D3-E08C-AC6D-22E6510144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6589" y="1812752"/>
            <a:ext cx="3738947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9F1045-0AA4-2E8A-317D-A4894761059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2793" t="23498" r="14669" b="23609"/>
          <a:stretch/>
        </p:blipFill>
        <p:spPr>
          <a:xfrm>
            <a:off x="5854459" y="4170251"/>
            <a:ext cx="1856981" cy="739806"/>
          </a:xfrm>
          <a:prstGeom prst="round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5B5D30-4E83-16B1-758A-C5FDF662E90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2070" t="23719" r="12954" b="23609"/>
          <a:stretch/>
        </p:blipFill>
        <p:spPr>
          <a:xfrm>
            <a:off x="1296910" y="4170251"/>
            <a:ext cx="2080260" cy="74195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3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7">
          <a:extLst>
            <a:ext uri="{FF2B5EF4-FFF2-40B4-BE49-F238E27FC236}">
              <a16:creationId xmlns:a16="http://schemas.microsoft.com/office/drawing/2014/main" id="{F3D64046-00F8-00DC-B8E9-0053B4C90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Google Shape;3088;p91">
            <a:extLst>
              <a:ext uri="{FF2B5EF4-FFF2-40B4-BE49-F238E27FC236}">
                <a16:creationId xmlns:a16="http://schemas.microsoft.com/office/drawing/2014/main" id="{E4159962-6EE7-D4AF-E379-84E315D83FD5}"/>
              </a:ext>
            </a:extLst>
          </p:cNvPr>
          <p:cNvSpPr/>
          <p:nvPr/>
        </p:nvSpPr>
        <p:spPr>
          <a:xfrm>
            <a:off x="4659035" y="810024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9" name="Google Shape;3089;p91">
            <a:extLst>
              <a:ext uri="{FF2B5EF4-FFF2-40B4-BE49-F238E27FC236}">
                <a16:creationId xmlns:a16="http://schemas.microsoft.com/office/drawing/2014/main" id="{0C3E09C0-B50C-801A-A1BA-A6F0DDF34A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2003675"/>
            <a:ext cx="4259580" cy="15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000" dirty="0"/>
              <a:t>Manipulação e Análise de Dados com Pandas</a:t>
            </a:r>
            <a:endParaRPr sz="4000" dirty="0"/>
          </a:p>
        </p:txBody>
      </p:sp>
      <p:sp>
        <p:nvSpPr>
          <p:cNvPr id="3090" name="Google Shape;3090;p91">
            <a:extLst>
              <a:ext uri="{FF2B5EF4-FFF2-40B4-BE49-F238E27FC236}">
                <a16:creationId xmlns:a16="http://schemas.microsoft.com/office/drawing/2014/main" id="{074A6D76-B8BF-05B5-23CE-AC52F4599C4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3735575"/>
            <a:ext cx="425958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Estruturas, operações e funcionalidades essenciais para trabalhar com dados em </a:t>
            </a:r>
            <a:r>
              <a:rPr lang="pt-PT" sz="1400" dirty="0" err="1"/>
              <a:t>Python</a:t>
            </a:r>
            <a:endParaRPr sz="1400" dirty="0"/>
          </a:p>
        </p:txBody>
      </p:sp>
      <p:sp>
        <p:nvSpPr>
          <p:cNvPr id="3091" name="Google Shape;3091;p91">
            <a:extLst>
              <a:ext uri="{FF2B5EF4-FFF2-40B4-BE49-F238E27FC236}">
                <a16:creationId xmlns:a16="http://schemas.microsoft.com/office/drawing/2014/main" id="{8B7343D6-5677-81AA-3703-AB46E9F5107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659075" y="8823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3092" name="Google Shape;3092;p91">
            <a:extLst>
              <a:ext uri="{FF2B5EF4-FFF2-40B4-BE49-F238E27FC236}">
                <a16:creationId xmlns:a16="http://schemas.microsoft.com/office/drawing/2014/main" id="{3435EA3C-AC83-D07F-ADD1-AD9CF42A9E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350" y="810025"/>
            <a:ext cx="3274427" cy="3424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564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>
          <a:extLst>
            <a:ext uri="{FF2B5EF4-FFF2-40B4-BE49-F238E27FC236}">
              <a16:creationId xmlns:a16="http://schemas.microsoft.com/office/drawing/2014/main" id="{775614B0-03EC-6F7D-68A4-C7B05366E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0">
            <a:extLst>
              <a:ext uri="{FF2B5EF4-FFF2-40B4-BE49-F238E27FC236}">
                <a16:creationId xmlns:a16="http://schemas.microsoft.com/office/drawing/2014/main" id="{A48771BB-BE0F-2735-4C89-A6BD3CF596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77878" y="1272084"/>
            <a:ext cx="4529402" cy="2965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/>
              <a:t>O </a:t>
            </a:r>
            <a:r>
              <a:rPr lang="pt-PT" b="1" dirty="0"/>
              <a:t>Pandas</a:t>
            </a:r>
            <a:r>
              <a:rPr lang="pt-PT" dirty="0"/>
              <a:t> é uma </a:t>
            </a:r>
            <a:r>
              <a:rPr lang="pt-PT" b="1" dirty="0"/>
              <a:t>biblioteca</a:t>
            </a:r>
            <a:r>
              <a:rPr lang="pt-PT" dirty="0"/>
              <a:t> poderosa que permite trabalhar facilmente com </a:t>
            </a:r>
            <a:r>
              <a:rPr lang="pt-PT" b="1" dirty="0"/>
              <a:t>dados</a:t>
            </a:r>
            <a:r>
              <a:rPr lang="pt-PT" dirty="0"/>
              <a:t> </a:t>
            </a:r>
            <a:r>
              <a:rPr lang="pt-PT" b="1" dirty="0"/>
              <a:t>estruturados</a:t>
            </a:r>
            <a:r>
              <a:rPr lang="pt-PT" dirty="0"/>
              <a:t> (</a:t>
            </a:r>
            <a:r>
              <a:rPr lang="pt-PT" b="1" dirty="0"/>
              <a:t>tabelas</a:t>
            </a:r>
            <a:r>
              <a:rPr lang="pt-PT" dirty="0"/>
              <a:t>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/>
              <a:t>Oferece estruturas de dados flexíveis, como </a:t>
            </a:r>
            <a:r>
              <a:rPr lang="pt-PT" b="1" dirty="0"/>
              <a:t>Series</a:t>
            </a:r>
            <a:r>
              <a:rPr lang="pt-PT" dirty="0"/>
              <a:t> e </a:t>
            </a:r>
            <a:r>
              <a:rPr lang="pt-PT" b="1" dirty="0" err="1"/>
              <a:t>DataFrame</a:t>
            </a:r>
            <a:r>
              <a:rPr lang="pt-PT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/>
              <a:t>Facilita a </a:t>
            </a:r>
            <a:r>
              <a:rPr lang="pt-PT" b="1" dirty="0"/>
              <a:t>leitura</a:t>
            </a:r>
            <a:r>
              <a:rPr lang="pt-PT" dirty="0"/>
              <a:t>, </a:t>
            </a:r>
            <a:r>
              <a:rPr lang="pt-PT" b="1" dirty="0"/>
              <a:t>limpeza</a:t>
            </a:r>
            <a:r>
              <a:rPr lang="pt-PT" dirty="0"/>
              <a:t>, </a:t>
            </a:r>
            <a:r>
              <a:rPr lang="pt-PT" b="1" dirty="0"/>
              <a:t>transformação</a:t>
            </a:r>
            <a:r>
              <a:rPr lang="pt-PT" dirty="0"/>
              <a:t> e </a:t>
            </a:r>
            <a:r>
              <a:rPr lang="pt-PT" b="1" dirty="0"/>
              <a:t>análise</a:t>
            </a:r>
            <a:r>
              <a:rPr lang="pt-PT" dirty="0"/>
              <a:t> </a:t>
            </a:r>
            <a:r>
              <a:rPr lang="pt-PT" b="1" dirty="0"/>
              <a:t>de</a:t>
            </a:r>
            <a:r>
              <a:rPr lang="pt-PT" dirty="0"/>
              <a:t> </a:t>
            </a:r>
            <a:r>
              <a:rPr lang="pt-PT" b="1" dirty="0"/>
              <a:t>dados</a:t>
            </a:r>
            <a:r>
              <a:rPr lang="pt-PT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/>
              <a:t>Muito usada em </a:t>
            </a:r>
            <a:r>
              <a:rPr lang="pt-PT" b="1" dirty="0"/>
              <a:t>Data</a:t>
            </a:r>
            <a:r>
              <a:rPr lang="pt-PT" dirty="0"/>
              <a:t> </a:t>
            </a:r>
            <a:r>
              <a:rPr lang="pt-PT" b="1" dirty="0" err="1"/>
              <a:t>Science</a:t>
            </a:r>
            <a:r>
              <a:rPr lang="pt-PT" dirty="0"/>
              <a:t> para </a:t>
            </a:r>
            <a:r>
              <a:rPr lang="pt-PT" b="1" dirty="0"/>
              <a:t>preparar</a:t>
            </a:r>
            <a:r>
              <a:rPr lang="pt-PT" dirty="0"/>
              <a:t> </a:t>
            </a:r>
            <a:r>
              <a:rPr lang="pt-PT" b="1" dirty="0"/>
              <a:t>dados</a:t>
            </a:r>
            <a:r>
              <a:rPr lang="pt-PT" dirty="0"/>
              <a:t> antes de </a:t>
            </a:r>
            <a:r>
              <a:rPr lang="pt-PT" b="1" dirty="0"/>
              <a:t>aplicar</a:t>
            </a:r>
            <a:r>
              <a:rPr lang="pt-PT" dirty="0"/>
              <a:t> </a:t>
            </a:r>
            <a:r>
              <a:rPr lang="pt-PT" b="1" dirty="0"/>
              <a:t>modelos</a:t>
            </a:r>
            <a:r>
              <a:rPr lang="pt-PT" dirty="0"/>
              <a:t>.</a:t>
            </a:r>
            <a:endParaRPr dirty="0"/>
          </a:p>
        </p:txBody>
      </p:sp>
      <p:sp>
        <p:nvSpPr>
          <p:cNvPr id="698" name="Google Shape;698;p60">
            <a:extLst>
              <a:ext uri="{FF2B5EF4-FFF2-40B4-BE49-F238E27FC236}">
                <a16:creationId xmlns:a16="http://schemas.microsoft.com/office/drawing/2014/main" id="{270B5A90-9CA8-3D6E-19DB-ABB400A8DB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7189" y="185563"/>
            <a:ext cx="4185782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Introdução ao Pandas</a:t>
            </a:r>
            <a:endParaRPr dirty="0"/>
          </a:p>
        </p:txBody>
      </p:sp>
      <p:pic>
        <p:nvPicPr>
          <p:cNvPr id="4098" name="Picture 2" descr="What is pandas?">
            <a:extLst>
              <a:ext uri="{FF2B5EF4-FFF2-40B4-BE49-F238E27FC236}">
                <a16:creationId xmlns:a16="http://schemas.microsoft.com/office/drawing/2014/main" id="{6C32310B-D576-7E8C-3761-6BBB96EE8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980" y="1712280"/>
            <a:ext cx="3532408" cy="208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andas Icon, Logo and PNG Files for Your Projects">
            <a:extLst>
              <a:ext uri="{FF2B5EF4-FFF2-40B4-BE49-F238E27FC236}">
                <a16:creationId xmlns:a16="http://schemas.microsoft.com/office/drawing/2014/main" id="{22460999-0CEB-4FD1-8811-CB788A52F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64" y="124336"/>
            <a:ext cx="651054" cy="65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Pandas Icon, Logo and PNG Files for Your Projects">
            <a:extLst>
              <a:ext uri="{FF2B5EF4-FFF2-40B4-BE49-F238E27FC236}">
                <a16:creationId xmlns:a16="http://schemas.microsoft.com/office/drawing/2014/main" id="{F2CCF931-8118-D48C-E930-AE62D1F52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42" y="124336"/>
            <a:ext cx="651054" cy="65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021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>
          <a:extLst>
            <a:ext uri="{FF2B5EF4-FFF2-40B4-BE49-F238E27FC236}">
              <a16:creationId xmlns:a16="http://schemas.microsoft.com/office/drawing/2014/main" id="{68AF0BB8-BE7C-10D0-9704-0B248C8BC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0">
            <a:extLst>
              <a:ext uri="{FF2B5EF4-FFF2-40B4-BE49-F238E27FC236}">
                <a16:creationId xmlns:a16="http://schemas.microsoft.com/office/drawing/2014/main" id="{D41E5AB8-99D4-BB3E-4E3D-BAE017890AB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525344" y="1637387"/>
            <a:ext cx="4179632" cy="2821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b="1" dirty="0"/>
              <a:t>Series</a:t>
            </a:r>
            <a:r>
              <a:rPr lang="pt-PT" dirty="0"/>
              <a:t>: Estrutura </a:t>
            </a:r>
            <a:r>
              <a:rPr lang="pt-PT" b="1" dirty="0"/>
              <a:t>unidimensional</a:t>
            </a:r>
            <a:r>
              <a:rPr lang="pt-PT" dirty="0"/>
              <a:t>, semelhante a um </a:t>
            </a:r>
            <a:r>
              <a:rPr lang="pt-PT" b="1" dirty="0" err="1"/>
              <a:t>array</a:t>
            </a:r>
            <a:r>
              <a:rPr lang="pt-PT" dirty="0"/>
              <a:t> com etiquetas (</a:t>
            </a:r>
            <a:r>
              <a:rPr lang="pt-PT" b="1" dirty="0" err="1"/>
              <a:t>index</a:t>
            </a:r>
            <a:r>
              <a:rPr lang="pt-PT" dirty="0"/>
              <a:t>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b="1" dirty="0" err="1"/>
              <a:t>DataFrame</a:t>
            </a:r>
            <a:r>
              <a:rPr lang="pt-PT" dirty="0"/>
              <a:t>: </a:t>
            </a:r>
            <a:r>
              <a:rPr lang="pt-PT" b="1" dirty="0"/>
              <a:t>Estrutura</a:t>
            </a:r>
            <a:r>
              <a:rPr lang="pt-PT" dirty="0"/>
              <a:t> </a:t>
            </a:r>
            <a:r>
              <a:rPr lang="pt-PT" b="1" dirty="0"/>
              <a:t>bidimensional</a:t>
            </a:r>
            <a:r>
              <a:rPr lang="pt-PT" dirty="0"/>
              <a:t>, </a:t>
            </a:r>
            <a:r>
              <a:rPr lang="pt-PT" b="1" dirty="0"/>
              <a:t>tabela</a:t>
            </a:r>
            <a:r>
              <a:rPr lang="pt-PT" dirty="0"/>
              <a:t> com linhas e colunas, como numa </a:t>
            </a:r>
            <a:r>
              <a:rPr lang="pt-PT" b="1" dirty="0"/>
              <a:t>folha</a:t>
            </a:r>
            <a:r>
              <a:rPr lang="pt-PT" dirty="0"/>
              <a:t> </a:t>
            </a:r>
            <a:r>
              <a:rPr lang="pt-PT" b="1" dirty="0"/>
              <a:t>Excel</a:t>
            </a:r>
            <a:r>
              <a:rPr lang="pt-PT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/>
              <a:t>Permitem acesso </a:t>
            </a:r>
            <a:r>
              <a:rPr lang="pt-PT" b="1" dirty="0"/>
              <a:t>rápido</a:t>
            </a:r>
            <a:r>
              <a:rPr lang="pt-PT" dirty="0"/>
              <a:t> e </a:t>
            </a:r>
            <a:r>
              <a:rPr lang="pt-PT" b="1" dirty="0"/>
              <a:t>eficiente</a:t>
            </a:r>
            <a:r>
              <a:rPr lang="pt-PT" dirty="0"/>
              <a:t> aos dados para manipulação.</a:t>
            </a:r>
            <a:endParaRPr dirty="0"/>
          </a:p>
        </p:txBody>
      </p:sp>
      <p:sp>
        <p:nvSpPr>
          <p:cNvPr id="698" name="Google Shape;698;p60">
            <a:extLst>
              <a:ext uri="{FF2B5EF4-FFF2-40B4-BE49-F238E27FC236}">
                <a16:creationId xmlns:a16="http://schemas.microsoft.com/office/drawing/2014/main" id="{C7B54935-317C-47E0-6953-5B505CF22E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344" y="684671"/>
            <a:ext cx="4179632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Estruturas básicas do Pandas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26C67E-8808-46F7-0374-5B5451421C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45" r="4345"/>
          <a:stretch/>
        </p:blipFill>
        <p:spPr>
          <a:xfrm>
            <a:off x="5234375" y="549476"/>
            <a:ext cx="3300026" cy="40445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379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>
          <a:extLst>
            <a:ext uri="{FF2B5EF4-FFF2-40B4-BE49-F238E27FC236}">
              <a16:creationId xmlns:a16="http://schemas.microsoft.com/office/drawing/2014/main" id="{824AB8FC-3E3A-25BB-BCAB-54592A579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0">
            <a:extLst>
              <a:ext uri="{FF2B5EF4-FFF2-40B4-BE49-F238E27FC236}">
                <a16:creationId xmlns:a16="http://schemas.microsoft.com/office/drawing/2014/main" id="{1669D0CC-2839-C4F7-267B-1C8B8C0F907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525344" y="1463255"/>
            <a:ext cx="2956996" cy="3238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pt-PT" dirty="0"/>
              <a:t>Possíveis operações com o </a:t>
            </a:r>
            <a:r>
              <a:rPr lang="pt-PT" b="1" dirty="0"/>
              <a:t>pandas</a:t>
            </a:r>
            <a:r>
              <a:rPr lang="pt-PT" dirty="0"/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b="1" dirty="0"/>
              <a:t>Leitura</a:t>
            </a:r>
            <a:r>
              <a:rPr lang="pt-PT" dirty="0"/>
              <a:t> de ficheiros: </a:t>
            </a:r>
            <a:r>
              <a:rPr lang="pt-PT" b="1" dirty="0"/>
              <a:t>CSV</a:t>
            </a:r>
            <a:r>
              <a:rPr lang="pt-PT" dirty="0"/>
              <a:t>, </a:t>
            </a:r>
            <a:r>
              <a:rPr lang="pt-PT" b="1" dirty="0"/>
              <a:t>Excel</a:t>
            </a:r>
            <a:r>
              <a:rPr lang="pt-PT" dirty="0"/>
              <a:t>, </a:t>
            </a:r>
            <a:r>
              <a:rPr lang="pt-PT" b="1" dirty="0"/>
              <a:t>JSON</a:t>
            </a:r>
            <a:r>
              <a:rPr lang="pt-PT" dirty="0"/>
              <a:t>, entre outros.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b="1" dirty="0"/>
              <a:t>Seleção</a:t>
            </a:r>
            <a:r>
              <a:rPr lang="pt-PT" dirty="0"/>
              <a:t> e </a:t>
            </a:r>
            <a:r>
              <a:rPr lang="pt-PT" b="1" dirty="0"/>
              <a:t>filtragem</a:t>
            </a:r>
            <a:r>
              <a:rPr lang="pt-PT" dirty="0"/>
              <a:t> de colunas e linhas.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b="1" dirty="0"/>
              <a:t>Tratamento</a:t>
            </a:r>
            <a:r>
              <a:rPr lang="pt-PT" dirty="0"/>
              <a:t> de valores </a:t>
            </a:r>
            <a:r>
              <a:rPr lang="pt-PT" b="1" dirty="0"/>
              <a:t>ausentes</a:t>
            </a:r>
            <a:r>
              <a:rPr lang="pt-PT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b="1" dirty="0"/>
              <a:t>Agrupamentos</a:t>
            </a:r>
            <a:r>
              <a:rPr lang="pt-PT" dirty="0"/>
              <a:t> e </a:t>
            </a:r>
            <a:r>
              <a:rPr lang="pt-PT" b="1" dirty="0"/>
              <a:t>sumarizações</a:t>
            </a:r>
            <a:r>
              <a:rPr lang="pt-PT" dirty="0"/>
              <a:t>.</a:t>
            </a:r>
            <a:endParaRPr dirty="0"/>
          </a:p>
        </p:txBody>
      </p:sp>
      <p:sp>
        <p:nvSpPr>
          <p:cNvPr id="698" name="Google Shape;698;p60">
            <a:extLst>
              <a:ext uri="{FF2B5EF4-FFF2-40B4-BE49-F238E27FC236}">
                <a16:creationId xmlns:a16="http://schemas.microsoft.com/office/drawing/2014/main" id="{04FF932A-6A76-7F43-6216-98C8EFCDA2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344" y="630555"/>
            <a:ext cx="2956996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Operações comuns com Pandas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1498E-BDC7-0581-B3FC-6A65F66122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64" t="6963" r="5664" b="7408"/>
          <a:stretch/>
        </p:blipFill>
        <p:spPr>
          <a:xfrm>
            <a:off x="3812108" y="630555"/>
            <a:ext cx="4889931" cy="3882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F89775C1-8514-FCE3-50A1-996D9488EB09}"/>
              </a:ext>
            </a:extLst>
          </p:cNvPr>
          <p:cNvSpPr txBox="1"/>
          <p:nvPr/>
        </p:nvSpPr>
        <p:spPr>
          <a:xfrm>
            <a:off x="5579419" y="252829"/>
            <a:ext cx="1355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ivvic" pitchFamily="2" charset="0"/>
              </a:rPr>
              <a:t>Data set Link</a:t>
            </a:r>
          </a:p>
        </p:txBody>
      </p:sp>
    </p:spTree>
    <p:extLst>
      <p:ext uri="{BB962C8B-B14F-4D97-AF65-F5344CB8AC3E}">
        <p14:creationId xmlns:p14="http://schemas.microsoft.com/office/powerpoint/2010/main" val="2539184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"/>
          <p:cNvSpPr/>
          <p:nvPr/>
        </p:nvSpPr>
        <p:spPr>
          <a:xfrm>
            <a:off x="4027800" y="1182829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58"/>
          <p:cNvSpPr/>
          <p:nvPr/>
        </p:nvSpPr>
        <p:spPr>
          <a:xfrm>
            <a:off x="4027760" y="1182824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8"/>
          <p:cNvSpPr txBox="1">
            <a:spLocks noGrp="1"/>
          </p:cNvSpPr>
          <p:nvPr>
            <p:ph type="title"/>
          </p:nvPr>
        </p:nvSpPr>
        <p:spPr>
          <a:xfrm>
            <a:off x="2831550" y="2415825"/>
            <a:ext cx="34809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Ficheiros</a:t>
            </a:r>
            <a:endParaRPr/>
          </a:p>
        </p:txBody>
      </p:sp>
      <p:sp>
        <p:nvSpPr>
          <p:cNvPr id="502" name="Google Shape;502;p58"/>
          <p:cNvSpPr txBox="1">
            <a:spLocks noGrp="1"/>
          </p:cNvSpPr>
          <p:nvPr>
            <p:ph type="title" idx="2"/>
          </p:nvPr>
        </p:nvSpPr>
        <p:spPr>
          <a:xfrm>
            <a:off x="4027800" y="12551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3" name="Google Shape;503;p58"/>
          <p:cNvSpPr txBox="1">
            <a:spLocks noGrp="1"/>
          </p:cNvSpPr>
          <p:nvPr>
            <p:ph type="subTitle" idx="1"/>
          </p:nvPr>
        </p:nvSpPr>
        <p:spPr>
          <a:xfrm>
            <a:off x="3054600" y="336277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Manipulação de Ficheiros</a:t>
            </a:r>
            <a:endParaRPr/>
          </a:p>
        </p:txBody>
      </p:sp>
      <p:pic>
        <p:nvPicPr>
          <p:cNvPr id="504" name="Google Shape;5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094691">
            <a:off x="253850" y="1671801"/>
            <a:ext cx="2862025" cy="3026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p58"/>
          <p:cNvGrpSpPr/>
          <p:nvPr/>
        </p:nvGrpSpPr>
        <p:grpSpPr>
          <a:xfrm>
            <a:off x="5947182" y="244645"/>
            <a:ext cx="3037805" cy="2862747"/>
            <a:chOff x="5947182" y="244645"/>
            <a:chExt cx="3037805" cy="2862747"/>
          </a:xfrm>
        </p:grpSpPr>
        <p:pic>
          <p:nvPicPr>
            <p:cNvPr id="506" name="Google Shape;506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675432">
              <a:off x="5925778" y="769441"/>
              <a:ext cx="1798724" cy="101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528202">
              <a:off x="7063752" y="1646192"/>
              <a:ext cx="1798725" cy="1016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>
          <a:extLst>
            <a:ext uri="{FF2B5EF4-FFF2-40B4-BE49-F238E27FC236}">
              <a16:creationId xmlns:a16="http://schemas.microsoft.com/office/drawing/2014/main" id="{82108B25-FEB9-0FB2-9E07-D9D6BACA9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6">
            <a:extLst>
              <a:ext uri="{FF2B5EF4-FFF2-40B4-BE49-F238E27FC236}">
                <a16:creationId xmlns:a16="http://schemas.microsoft.com/office/drawing/2014/main" id="{7529103B-F69E-05A0-A7EA-D92668B84A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443" y="237422"/>
            <a:ext cx="7927113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Ficheiros - </a:t>
            </a:r>
            <a:r>
              <a:rPr lang="pt-PT"/>
              <a:t>Caracteres Especiais e Sequências de Escape</a:t>
            </a:r>
            <a:endParaRPr/>
          </a:p>
        </p:txBody>
      </p:sp>
      <p:pic>
        <p:nvPicPr>
          <p:cNvPr id="1224" name="Google Shape;1224;p66">
            <a:extLst>
              <a:ext uri="{FF2B5EF4-FFF2-40B4-BE49-F238E27FC236}">
                <a16:creationId xmlns:a16="http://schemas.microsoft.com/office/drawing/2014/main" id="{7D11695D-36C4-750F-BD1A-58F5FE75F43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8647">
            <a:off x="6063581" y="1030062"/>
            <a:ext cx="2426864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8B86D9-2943-1B49-7550-B38F24835086}"/>
              </a:ext>
            </a:extLst>
          </p:cNvPr>
          <p:cNvSpPr txBox="1"/>
          <p:nvPr/>
        </p:nvSpPr>
        <p:spPr>
          <a:xfrm>
            <a:off x="608442" y="914400"/>
            <a:ext cx="54806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latin typeface="Livvic" pitchFamily="2" charset="0"/>
                <a:cs typeface="Arial" panose="020B0604020202020204" pitchFamily="34" charset="0"/>
              </a:rPr>
              <a:t>Quando se escreve uma </a:t>
            </a:r>
            <a:r>
              <a:rPr lang="pt-PT" err="1">
                <a:latin typeface="Livvic" pitchFamily="2" charset="0"/>
                <a:cs typeface="Arial" panose="020B0604020202020204" pitchFamily="34" charset="0"/>
              </a:rPr>
              <a:t>string</a:t>
            </a:r>
            <a:r>
              <a:rPr lang="pt-PT">
                <a:latin typeface="Livvic" pitchFamily="2" charset="0"/>
                <a:cs typeface="Arial" panose="020B0604020202020204" pitchFamily="34" charset="0"/>
              </a:rPr>
              <a:t> no código, nem todos os caracteres visíveis representam exatamente o que parecem. Algumas sequências iniciadas por uma barra invertida ( </a:t>
            </a:r>
            <a:r>
              <a:rPr lang="pt-PT">
                <a:solidFill>
                  <a:srgbClr val="0070C0"/>
                </a:solidFill>
                <a:latin typeface="Livvic" pitchFamily="2" charset="0"/>
                <a:cs typeface="Arial" panose="020B0604020202020204" pitchFamily="34" charset="0"/>
              </a:rPr>
              <a:t>\ </a:t>
            </a:r>
            <a:r>
              <a:rPr lang="pt-PT">
                <a:latin typeface="Livvic" pitchFamily="2" charset="0"/>
                <a:cs typeface="Arial" panose="020B0604020202020204" pitchFamily="34" charset="0"/>
              </a:rPr>
              <a:t>) têm significados especiais. Estas são conhecidas como sequências de escape.</a:t>
            </a:r>
          </a:p>
          <a:p>
            <a:r>
              <a:rPr lang="pt-PT">
                <a:latin typeface="Livvic" pitchFamily="2" charset="0"/>
                <a:cs typeface="Arial" panose="020B0604020202020204" pitchFamily="34" charset="0"/>
              </a:rPr>
              <a:t>São úteis para representar caracteres invisíveis, como: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pt-PT" b="1">
                <a:latin typeface="Livvic" pitchFamily="2" charset="0"/>
                <a:cs typeface="Arial" panose="020B0604020202020204" pitchFamily="34" charset="0"/>
              </a:rPr>
              <a:t>Quebras de linha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pt-PT" b="1">
                <a:latin typeface="Livvic" pitchFamily="2" charset="0"/>
                <a:cs typeface="Arial" panose="020B0604020202020204" pitchFamily="34" charset="0"/>
              </a:rPr>
              <a:t>Tabulações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  <a:cs typeface="Arial" panose="020B0604020202020204" pitchFamily="34" charset="0"/>
              </a:rPr>
              <a:t>Ou mesmo para incluir caracteres especiais numa </a:t>
            </a:r>
            <a:r>
              <a:rPr lang="pt-PT" err="1">
                <a:latin typeface="Livvic" pitchFamily="2" charset="0"/>
                <a:cs typeface="Arial" panose="020B0604020202020204" pitchFamily="34" charset="0"/>
              </a:rPr>
              <a:t>string</a:t>
            </a:r>
            <a:r>
              <a:rPr lang="pt-PT">
                <a:latin typeface="Livvic" pitchFamily="2" charset="0"/>
                <a:cs typeface="Arial" panose="020B0604020202020204" pitchFamily="34" charset="0"/>
              </a:rPr>
              <a:t>, como </a:t>
            </a:r>
            <a:r>
              <a:rPr lang="pt-PT" b="1">
                <a:latin typeface="Livvic" pitchFamily="2" charset="0"/>
                <a:cs typeface="Arial" panose="020B0604020202020204" pitchFamily="34" charset="0"/>
              </a:rPr>
              <a:t>aspas</a:t>
            </a:r>
            <a:r>
              <a:rPr lang="pt-PT">
                <a:latin typeface="Livvic" pitchFamily="2" charset="0"/>
                <a:cs typeface="Arial" panose="020B0604020202020204" pitchFamily="34" charset="0"/>
              </a:rPr>
              <a:t> ou </a:t>
            </a:r>
            <a:r>
              <a:rPr lang="pt-PT" b="1">
                <a:latin typeface="Livvic" pitchFamily="2" charset="0"/>
                <a:cs typeface="Arial" panose="020B0604020202020204" pitchFamily="34" charset="0"/>
              </a:rPr>
              <a:t>barras invertidas</a:t>
            </a:r>
            <a:r>
              <a:rPr lang="pt-PT">
                <a:latin typeface="Livvic" pitchFamily="2" charset="0"/>
                <a:cs typeface="Arial" panose="020B0604020202020204" pitchFamily="34" charset="0"/>
              </a:rPr>
              <a:t>.</a:t>
            </a:r>
            <a:endParaRPr lang="en-US">
              <a:latin typeface="Livvic" pitchFamily="2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C935F-1F70-9580-2D09-48037CFAB60D}"/>
              </a:ext>
            </a:extLst>
          </p:cNvPr>
          <p:cNvSpPr txBox="1"/>
          <p:nvPr/>
        </p:nvSpPr>
        <p:spPr>
          <a:xfrm>
            <a:off x="608443" y="3350468"/>
            <a:ext cx="7927113" cy="116955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Uma noite destas, vindo da cidade para o Engenho Novo, encontrei no trem da Central um rapaz aqui do bairro, que eu conheço de vista e de </a:t>
            </a:r>
            <a:r>
              <a:rPr lang="pt-PT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chapéo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.</a:t>
            </a:r>
          </a:p>
          <a:p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	</a:t>
            </a:r>
            <a:r>
              <a:rPr lang="pt-PT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Comprimentou-me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, sentou-se ao pé de mim, falou da lua e dos ministros, e acabou recitando-me versos.</a:t>
            </a:r>
          </a:p>
          <a:p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A viagem era curta, e os versos </a:t>
            </a:r>
            <a:r>
              <a:rPr lang="pt-PT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póde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 ser que não “fossem inteiramente maus”.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03072-46B8-E30C-D163-8426EA2FC1EE}"/>
              </a:ext>
            </a:extLst>
          </p:cNvPr>
          <p:cNvSpPr txBox="1"/>
          <p:nvPr/>
        </p:nvSpPr>
        <p:spPr>
          <a:xfrm>
            <a:off x="-9107057" y="3363168"/>
            <a:ext cx="7927113" cy="116955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Uma noite destas, vindo da cidade para o Engenho Novo, encontrei no trem da Central um rapaz aqui do bairro, que eu conheço de vista e de </a:t>
            </a:r>
            <a:r>
              <a:rPr lang="pt-PT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chapéo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.</a:t>
            </a:r>
            <a:r>
              <a:rPr lang="pt-PT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\n</a:t>
            </a:r>
            <a:endParaRPr lang="pt-PT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ivvic" pitchFamily="2" charset="0"/>
            </a:endParaRPr>
          </a:p>
          <a:p>
            <a:r>
              <a:rPr lang="pt-PT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pt-PT" err="1">
                <a:solidFill>
                  <a:srgbClr val="0070C0"/>
                </a:solidFill>
                <a:latin typeface="Consolas" panose="020B0609020204030204" pitchFamily="49" charset="0"/>
              </a:rPr>
              <a:t>t</a:t>
            </a:r>
            <a:r>
              <a:rPr lang="pt-PT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Comprimentou-me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, sentou-se ao pé de mim, falou da lua e dos ministros, e acabou recitando-me versos.</a:t>
            </a:r>
            <a:r>
              <a:rPr lang="pt-PT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\n</a:t>
            </a:r>
            <a:endParaRPr lang="pt-PT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ivvic" pitchFamily="2" charset="0"/>
            </a:endParaRPr>
          </a:p>
          <a:p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A viagem era curta, e os versos </a:t>
            </a:r>
            <a:r>
              <a:rPr lang="pt-PT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póde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 ser que não </a:t>
            </a:r>
            <a:r>
              <a:rPr lang="pt-PT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pt-PT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“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fossem inteiramente maus</a:t>
            </a:r>
            <a:r>
              <a:rPr lang="pt-PT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pt-PT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”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59FCC4-400F-2ACB-5645-D45BD90B0F14}"/>
              </a:ext>
            </a:extLst>
          </p:cNvPr>
          <p:cNvSpPr txBox="1"/>
          <p:nvPr/>
        </p:nvSpPr>
        <p:spPr>
          <a:xfrm>
            <a:off x="4104206" y="2994208"/>
            <a:ext cx="935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Exemplo</a:t>
            </a:r>
            <a:endPara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192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6"/>
          <p:cNvSpPr txBox="1">
            <a:spLocks noGrp="1"/>
          </p:cNvSpPr>
          <p:nvPr>
            <p:ph type="title"/>
          </p:nvPr>
        </p:nvSpPr>
        <p:spPr>
          <a:xfrm>
            <a:off x="608443" y="237422"/>
            <a:ext cx="7927113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Ficheiros - </a:t>
            </a:r>
            <a:r>
              <a:rPr lang="pt-PT"/>
              <a:t>Caracteres Especiais e Sequências de Escape</a:t>
            </a:r>
            <a:endParaRPr/>
          </a:p>
        </p:txBody>
      </p:sp>
      <p:pic>
        <p:nvPicPr>
          <p:cNvPr id="1224" name="Google Shape;1224;p66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8647">
            <a:off x="6063581" y="1030062"/>
            <a:ext cx="2426864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90CB58-4627-0855-9F44-05479019B037}"/>
              </a:ext>
            </a:extLst>
          </p:cNvPr>
          <p:cNvSpPr txBox="1"/>
          <p:nvPr/>
        </p:nvSpPr>
        <p:spPr>
          <a:xfrm>
            <a:off x="608442" y="914400"/>
            <a:ext cx="54806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latin typeface="Livvic" pitchFamily="2" charset="0"/>
                <a:cs typeface="Arial" panose="020B0604020202020204" pitchFamily="34" charset="0"/>
              </a:rPr>
              <a:t>Quando se escreve uma </a:t>
            </a:r>
            <a:r>
              <a:rPr lang="pt-PT" err="1">
                <a:latin typeface="Livvic" pitchFamily="2" charset="0"/>
                <a:cs typeface="Arial" panose="020B0604020202020204" pitchFamily="34" charset="0"/>
              </a:rPr>
              <a:t>string</a:t>
            </a:r>
            <a:r>
              <a:rPr lang="pt-PT">
                <a:latin typeface="Livvic" pitchFamily="2" charset="0"/>
                <a:cs typeface="Arial" panose="020B0604020202020204" pitchFamily="34" charset="0"/>
              </a:rPr>
              <a:t> no código, nem todos os caracteres visíveis representam exatamente o que parecem. Algumas sequências iniciadas por uma barra invertida ( </a:t>
            </a:r>
            <a:r>
              <a:rPr lang="pt-PT">
                <a:solidFill>
                  <a:srgbClr val="0070C0"/>
                </a:solidFill>
                <a:latin typeface="Livvic" pitchFamily="2" charset="0"/>
                <a:cs typeface="Arial" panose="020B0604020202020204" pitchFamily="34" charset="0"/>
              </a:rPr>
              <a:t>\ </a:t>
            </a:r>
            <a:r>
              <a:rPr lang="pt-PT">
                <a:latin typeface="Livvic" pitchFamily="2" charset="0"/>
                <a:cs typeface="Arial" panose="020B0604020202020204" pitchFamily="34" charset="0"/>
              </a:rPr>
              <a:t>) têm significados especiais. Estas são conhecidas como sequências de escape.</a:t>
            </a:r>
          </a:p>
          <a:p>
            <a:r>
              <a:rPr lang="pt-PT">
                <a:latin typeface="Livvic" pitchFamily="2" charset="0"/>
                <a:cs typeface="Arial" panose="020B0604020202020204" pitchFamily="34" charset="0"/>
              </a:rPr>
              <a:t>São úteis para representar caracteres invisíveis, como: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pt-PT" b="1">
                <a:latin typeface="Livvic" pitchFamily="2" charset="0"/>
                <a:cs typeface="Arial" panose="020B0604020202020204" pitchFamily="34" charset="0"/>
              </a:rPr>
              <a:t>Quebras de linha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pt-PT" b="1">
                <a:latin typeface="Livvic" pitchFamily="2" charset="0"/>
                <a:cs typeface="Arial" panose="020B0604020202020204" pitchFamily="34" charset="0"/>
              </a:rPr>
              <a:t>Tabulações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  <a:cs typeface="Arial" panose="020B0604020202020204" pitchFamily="34" charset="0"/>
              </a:rPr>
              <a:t>Ou mesmo para incluir caracteres especiais numa </a:t>
            </a:r>
            <a:r>
              <a:rPr lang="pt-PT" err="1">
                <a:latin typeface="Livvic" pitchFamily="2" charset="0"/>
                <a:cs typeface="Arial" panose="020B0604020202020204" pitchFamily="34" charset="0"/>
              </a:rPr>
              <a:t>string</a:t>
            </a:r>
            <a:r>
              <a:rPr lang="pt-PT">
                <a:latin typeface="Livvic" pitchFamily="2" charset="0"/>
                <a:cs typeface="Arial" panose="020B0604020202020204" pitchFamily="34" charset="0"/>
              </a:rPr>
              <a:t>, como </a:t>
            </a:r>
            <a:r>
              <a:rPr lang="pt-PT" b="1">
                <a:latin typeface="Livvic" pitchFamily="2" charset="0"/>
                <a:cs typeface="Arial" panose="020B0604020202020204" pitchFamily="34" charset="0"/>
              </a:rPr>
              <a:t>aspas</a:t>
            </a:r>
            <a:r>
              <a:rPr lang="pt-PT">
                <a:latin typeface="Livvic" pitchFamily="2" charset="0"/>
                <a:cs typeface="Arial" panose="020B0604020202020204" pitchFamily="34" charset="0"/>
              </a:rPr>
              <a:t> ou </a:t>
            </a:r>
            <a:r>
              <a:rPr lang="pt-PT" b="1">
                <a:latin typeface="Livvic" pitchFamily="2" charset="0"/>
                <a:cs typeface="Arial" panose="020B0604020202020204" pitchFamily="34" charset="0"/>
              </a:rPr>
              <a:t>barras invertidas</a:t>
            </a:r>
            <a:r>
              <a:rPr lang="pt-PT">
                <a:latin typeface="Livvic" pitchFamily="2" charset="0"/>
                <a:cs typeface="Arial" panose="020B0604020202020204" pitchFamily="34" charset="0"/>
              </a:rPr>
              <a:t>.</a:t>
            </a:r>
            <a:endParaRPr lang="en-US">
              <a:latin typeface="Livvic" pitchFamily="2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6C63C-B328-3DE3-1D9C-668BD7AB656A}"/>
              </a:ext>
            </a:extLst>
          </p:cNvPr>
          <p:cNvSpPr txBox="1"/>
          <p:nvPr/>
        </p:nvSpPr>
        <p:spPr>
          <a:xfrm>
            <a:off x="10274965" y="3350468"/>
            <a:ext cx="7927113" cy="116955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Uma noite destas, vindo da cidade para o Engenho Novo, encontrei no trem da Central um rapaz aqui do bairro, que eu conheço de vista e de </a:t>
            </a:r>
            <a:r>
              <a:rPr lang="pt-PT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chapéo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.</a:t>
            </a:r>
          </a:p>
          <a:p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	</a:t>
            </a:r>
            <a:r>
              <a:rPr lang="pt-PT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Comprimentou-me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, sentou-se ao pé de mim, falou da lua e dos ministros, e acabou recitando-me versos.</a:t>
            </a:r>
          </a:p>
          <a:p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A viagem era curta, e os versos </a:t>
            </a:r>
            <a:r>
              <a:rPr lang="pt-PT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póde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 ser que não “fossem inteiramente maus”.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88732-6DA1-FA32-A8F1-74DCB61C8838}"/>
              </a:ext>
            </a:extLst>
          </p:cNvPr>
          <p:cNvSpPr txBox="1"/>
          <p:nvPr/>
        </p:nvSpPr>
        <p:spPr>
          <a:xfrm>
            <a:off x="608443" y="3350468"/>
            <a:ext cx="7927113" cy="116955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Uma noite destas, vindo da cidade para o Engenho Novo, encontrei no trem da Central um rapaz aqui do bairro, que eu conheço de vista e de </a:t>
            </a:r>
            <a:r>
              <a:rPr lang="pt-PT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chapéo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.</a:t>
            </a:r>
            <a:r>
              <a:rPr lang="pt-PT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\n</a:t>
            </a:r>
            <a:endParaRPr lang="pt-PT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ivvic" pitchFamily="2" charset="0"/>
            </a:endParaRPr>
          </a:p>
          <a:p>
            <a:r>
              <a:rPr lang="pt-PT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pt-PT" err="1">
                <a:solidFill>
                  <a:srgbClr val="0070C0"/>
                </a:solidFill>
                <a:latin typeface="Consolas" panose="020B0609020204030204" pitchFamily="49" charset="0"/>
              </a:rPr>
              <a:t>t</a:t>
            </a:r>
            <a:r>
              <a:rPr lang="pt-PT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Comprimentou-me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, sentou-se ao pé de mim, falou da lua e dos ministros, e acabou recitando-me versos.</a:t>
            </a:r>
            <a:r>
              <a:rPr lang="pt-PT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\n</a:t>
            </a:r>
            <a:endParaRPr lang="pt-PT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ivvic" pitchFamily="2" charset="0"/>
            </a:endParaRPr>
          </a:p>
          <a:p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A viagem era curta, e os versos </a:t>
            </a:r>
            <a:r>
              <a:rPr lang="pt-PT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póde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 ser que não </a:t>
            </a:r>
            <a:r>
              <a:rPr lang="pt-PT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pt-PT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“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fossem inteiramente maus</a:t>
            </a:r>
            <a:r>
              <a:rPr lang="pt-PT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pt-PT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”</a:t>
            </a:r>
            <a:r>
              <a:rPr lang="pt-PT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vvic" pitchFamily="2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6B6BA-6520-8FC8-257B-A53BE2B111BA}"/>
              </a:ext>
            </a:extLst>
          </p:cNvPr>
          <p:cNvSpPr txBox="1"/>
          <p:nvPr/>
        </p:nvSpPr>
        <p:spPr>
          <a:xfrm>
            <a:off x="4104206" y="2994208"/>
            <a:ext cx="935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Exemplo</a:t>
            </a:r>
            <a:endPara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vvic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>
          <a:extLst>
            <a:ext uri="{FF2B5EF4-FFF2-40B4-BE49-F238E27FC236}">
              <a16:creationId xmlns:a16="http://schemas.microsoft.com/office/drawing/2014/main" id="{32A0DE8A-8AA4-6F32-ED4B-0E0AB31D9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43682C-8A65-8667-CED3-4EEBC7885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995764"/>
              </p:ext>
            </p:extLst>
          </p:nvPr>
        </p:nvGraphicFramePr>
        <p:xfrm>
          <a:off x="1201141" y="871693"/>
          <a:ext cx="6731496" cy="192405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82874">
                  <a:extLst>
                    <a:ext uri="{9D8B030D-6E8A-4147-A177-3AD203B41FA5}">
                      <a16:colId xmlns:a16="http://schemas.microsoft.com/office/drawing/2014/main" val="721165056"/>
                    </a:ext>
                  </a:extLst>
                </a:gridCol>
                <a:gridCol w="1682874">
                  <a:extLst>
                    <a:ext uri="{9D8B030D-6E8A-4147-A177-3AD203B41FA5}">
                      <a16:colId xmlns:a16="http://schemas.microsoft.com/office/drawing/2014/main" val="187777471"/>
                    </a:ext>
                  </a:extLst>
                </a:gridCol>
                <a:gridCol w="1682874">
                  <a:extLst>
                    <a:ext uri="{9D8B030D-6E8A-4147-A177-3AD203B41FA5}">
                      <a16:colId xmlns:a16="http://schemas.microsoft.com/office/drawing/2014/main" val="1453131158"/>
                    </a:ext>
                  </a:extLst>
                </a:gridCol>
                <a:gridCol w="1682874">
                  <a:extLst>
                    <a:ext uri="{9D8B030D-6E8A-4147-A177-3AD203B41FA5}">
                      <a16:colId xmlns:a16="http://schemas.microsoft.com/office/drawing/2014/main" val="2142829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Sequência</a:t>
                      </a:r>
                      <a:endParaRPr lang="pt-PT" sz="14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Significado</a:t>
                      </a:r>
                      <a:endParaRPr lang="pt-PT" sz="14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Exemplo (</a:t>
                      </a:r>
                      <a:r>
                        <a:rPr lang="pt-PT" sz="1400" b="1" u="none" strike="noStrike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String</a:t>
                      </a:r>
                      <a:r>
                        <a:rPr lang="pt-PT" sz="1400" b="1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 no código)</a:t>
                      </a:r>
                      <a:endParaRPr lang="pt-PT" sz="14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Resultado real na consola</a:t>
                      </a:r>
                      <a:endParaRPr lang="pt-PT" sz="14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1543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rgbClr val="002060"/>
                          </a:solidFill>
                          <a:effectLst/>
                          <a:latin typeface="Livvic" pitchFamily="2" charset="0"/>
                        </a:rPr>
                        <a:t>\n</a:t>
                      </a:r>
                      <a:endParaRPr lang="pt-PT" sz="1200" b="1" i="0" u="none" strike="noStrike">
                        <a:solidFill>
                          <a:srgbClr val="00206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Nova linha (</a:t>
                      </a:r>
                      <a:r>
                        <a:rPr lang="pt-PT" sz="1200" b="0" u="none" strike="noStrike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newline</a:t>
                      </a: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)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linha 1</a:t>
                      </a:r>
                      <a:r>
                        <a:rPr lang="pt-PT" sz="1200" b="1" u="none" strike="noStrike">
                          <a:solidFill>
                            <a:srgbClr val="002060"/>
                          </a:solidFill>
                          <a:effectLst/>
                          <a:latin typeface="Livvic" pitchFamily="2" charset="0"/>
                        </a:rPr>
                        <a:t>\</a:t>
                      </a:r>
                      <a:r>
                        <a:rPr lang="pt-PT" sz="1200" b="1" u="none" strike="noStrike" err="1">
                          <a:solidFill>
                            <a:srgbClr val="002060"/>
                          </a:solidFill>
                          <a:effectLst/>
                          <a:latin typeface="Livvic" pitchFamily="2" charset="0"/>
                        </a:rPr>
                        <a:t>n</a:t>
                      </a:r>
                      <a:r>
                        <a:rPr lang="pt-PT" sz="1200" b="0" u="none" strike="noStrike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linha</a:t>
                      </a: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 2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linha 1</a:t>
                      </a:r>
                      <a:b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</a:b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Linha 2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91999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rgbClr val="002060"/>
                          </a:solidFill>
                          <a:effectLst/>
                          <a:latin typeface="Livvic" pitchFamily="2" charset="0"/>
                        </a:rPr>
                        <a:t>\t</a:t>
                      </a:r>
                      <a:endParaRPr lang="pt-PT" sz="1200" b="1" i="0" u="none" strike="noStrike">
                        <a:solidFill>
                          <a:srgbClr val="00206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Tabulação horizontal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palavra1</a:t>
                      </a:r>
                      <a:r>
                        <a:rPr lang="pt-PT" sz="1200" b="1" u="none" strike="noStrike">
                          <a:solidFill>
                            <a:srgbClr val="002060"/>
                          </a:solidFill>
                          <a:effectLst/>
                          <a:latin typeface="Livvic" pitchFamily="2" charset="0"/>
                        </a:rPr>
                        <a:t>\t</a:t>
                      </a: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palavra2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palavra1    palavra2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5955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rgbClr val="002060"/>
                          </a:solidFill>
                          <a:effectLst/>
                          <a:latin typeface="Livvic" pitchFamily="2" charset="0"/>
                        </a:rPr>
                        <a:t>\\</a:t>
                      </a:r>
                      <a:endParaRPr lang="pt-PT" sz="1200" b="1" i="0" u="none" strike="noStrike">
                        <a:solidFill>
                          <a:srgbClr val="00206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Barra invertida literal (</a:t>
                      </a:r>
                      <a:r>
                        <a:rPr lang="pt-PT" sz="1200" b="1" u="none" strike="noStrike">
                          <a:solidFill>
                            <a:srgbClr val="002060"/>
                          </a:solidFill>
                          <a:effectLst/>
                          <a:latin typeface="Livvic" pitchFamily="2" charset="0"/>
                        </a:rPr>
                        <a:t>\</a:t>
                      </a: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)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c:</a:t>
                      </a:r>
                      <a:r>
                        <a:rPr lang="pt-PT" sz="1200" b="1" u="none" strike="noStrike">
                          <a:solidFill>
                            <a:srgbClr val="002060"/>
                          </a:solidFill>
                          <a:effectLst/>
                          <a:latin typeface="Livvic" pitchFamily="2" charset="0"/>
                        </a:rPr>
                        <a:t>\\</a:t>
                      </a: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ficheiro</a:t>
                      </a:r>
                      <a:r>
                        <a:rPr lang="pt-PT" sz="1200" b="1" u="none" strike="noStrike">
                          <a:solidFill>
                            <a:srgbClr val="002060"/>
                          </a:solidFill>
                          <a:effectLst/>
                          <a:latin typeface="Livvic" pitchFamily="2" charset="0"/>
                        </a:rPr>
                        <a:t>\\</a:t>
                      </a: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texto.txt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c:\ficheiro\texto.txt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828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rgbClr val="002060"/>
                          </a:solidFill>
                          <a:effectLst/>
                          <a:latin typeface="Livvic" pitchFamily="2" charset="0"/>
                        </a:rPr>
                        <a:t>\'</a:t>
                      </a:r>
                      <a:endParaRPr lang="pt-PT" sz="1200" b="1" i="0" u="none" strike="noStrike">
                        <a:solidFill>
                          <a:srgbClr val="00206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Aspa simples literal (')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'É assim: </a:t>
                      </a:r>
                      <a:r>
                        <a:rPr lang="pt-PT" sz="1200" b="0" u="none" strike="noStrike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it</a:t>
                      </a:r>
                      <a:r>
                        <a:rPr lang="pt-PT" sz="1200" b="1" u="none" strike="noStrike">
                          <a:solidFill>
                            <a:srgbClr val="002060"/>
                          </a:solidFill>
                          <a:effectLst/>
                          <a:latin typeface="Livvic" pitchFamily="2" charset="0"/>
                        </a:rPr>
                        <a:t>\'</a:t>
                      </a: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s fine'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É assim: </a:t>
                      </a:r>
                      <a:r>
                        <a:rPr lang="pt-PT" sz="1200" b="0" u="none" strike="noStrike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it's</a:t>
                      </a:r>
                      <a:r>
                        <a:rPr lang="pt-PT" sz="1200" b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 fine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11776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B01B0DB-9FB2-D12F-509D-79594779530D}"/>
              </a:ext>
            </a:extLst>
          </p:cNvPr>
          <p:cNvSpPr txBox="1"/>
          <p:nvPr/>
        </p:nvSpPr>
        <p:spPr>
          <a:xfrm>
            <a:off x="1003545" y="3159414"/>
            <a:ext cx="33708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Nota </a:t>
            </a:r>
            <a:r>
              <a:rPr lang="en-US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importante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Em </a:t>
            </a:r>
            <a:r>
              <a:rPr lang="pt-PT" b="1" err="1"/>
              <a:t>strings</a:t>
            </a:r>
            <a:r>
              <a:rPr lang="pt-PT" b="1"/>
              <a:t> normais</a:t>
            </a:r>
            <a:r>
              <a:rPr lang="pt-PT"/>
              <a:t>, a barra invertida é interpretada.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Para evitar isso, pode-se usar </a:t>
            </a:r>
            <a:r>
              <a:rPr lang="pt-PT" err="1"/>
              <a:t>raw</a:t>
            </a:r>
            <a:r>
              <a:rPr lang="pt-PT"/>
              <a:t> </a:t>
            </a:r>
            <a:r>
              <a:rPr lang="pt-PT" err="1"/>
              <a:t>strings</a:t>
            </a:r>
            <a:r>
              <a:rPr lang="pt-PT"/>
              <a:t> com o prefixo </a:t>
            </a:r>
            <a:r>
              <a:rPr lang="pt-PT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pt-PT"/>
              <a:t>, por exemplo: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95EBBD-4A30-2992-E7A2-1332580A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98" t="21388" r="9805" b="21405"/>
          <a:stretch/>
        </p:blipFill>
        <p:spPr>
          <a:xfrm>
            <a:off x="4769679" y="3235036"/>
            <a:ext cx="3370776" cy="107502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Google Shape;1222;p66">
            <a:extLst>
              <a:ext uri="{FF2B5EF4-FFF2-40B4-BE49-F238E27FC236}">
                <a16:creationId xmlns:a16="http://schemas.microsoft.com/office/drawing/2014/main" id="{3EF76897-F793-5A04-628D-8D74B216853D}"/>
              </a:ext>
            </a:extLst>
          </p:cNvPr>
          <p:cNvSpPr txBox="1">
            <a:spLocks/>
          </p:cNvSpPr>
          <p:nvPr/>
        </p:nvSpPr>
        <p:spPr>
          <a:xfrm>
            <a:off x="608443" y="237422"/>
            <a:ext cx="7927113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algn="l"/>
            <a:r>
              <a:rPr lang="pt-PT"/>
              <a:t>Ficheiros - Caracteres Especiais e Sequências de Escape</a:t>
            </a:r>
          </a:p>
        </p:txBody>
      </p:sp>
    </p:spTree>
    <p:extLst>
      <p:ext uri="{BB962C8B-B14F-4D97-AF65-F5344CB8AC3E}">
        <p14:creationId xmlns:p14="http://schemas.microsoft.com/office/powerpoint/2010/main" val="2881969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>
          <a:extLst>
            <a:ext uri="{FF2B5EF4-FFF2-40B4-BE49-F238E27FC236}">
              <a16:creationId xmlns:a16="http://schemas.microsoft.com/office/drawing/2014/main" id="{0B693308-E00A-C69B-8E55-B254463DA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0">
            <a:extLst>
              <a:ext uri="{FF2B5EF4-FFF2-40B4-BE49-F238E27FC236}">
                <a16:creationId xmlns:a16="http://schemas.microsoft.com/office/drawing/2014/main" id="{02B3A5E9-159A-50E3-8DDC-643E3E05922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6065661" y="1573163"/>
            <a:ext cx="2912082" cy="2696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Quando trabalhamos com grandes quantidades de texto, é comum termos de ler, escrever e processar ficheiros de texto.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O </a:t>
            </a:r>
            <a:r>
              <a:rPr lang="pt-PT" sz="1600" err="1"/>
              <a:t>Python</a:t>
            </a:r>
            <a:r>
              <a:rPr lang="pt-PT" sz="1600"/>
              <a:t> oferece uma forma simples e intuitiva de interagir com ficheiros através da função </a:t>
            </a:r>
            <a:r>
              <a:rPr lang="pt-PT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open()</a:t>
            </a:r>
            <a:r>
              <a:rPr lang="pt-PT" sz="1600"/>
              <a:t>.</a:t>
            </a:r>
            <a:endParaRPr sz="1600"/>
          </a:p>
        </p:txBody>
      </p:sp>
      <p:sp>
        <p:nvSpPr>
          <p:cNvPr id="2" name="Google Shape;1222;p66">
            <a:extLst>
              <a:ext uri="{FF2B5EF4-FFF2-40B4-BE49-F238E27FC236}">
                <a16:creationId xmlns:a16="http://schemas.microsoft.com/office/drawing/2014/main" id="{E95D1845-E1F2-D30A-505E-FFD0FA33D732}"/>
              </a:ext>
            </a:extLst>
          </p:cNvPr>
          <p:cNvSpPr txBox="1">
            <a:spLocks/>
          </p:cNvSpPr>
          <p:nvPr/>
        </p:nvSpPr>
        <p:spPr>
          <a:xfrm>
            <a:off x="1904421" y="139838"/>
            <a:ext cx="5335157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algn="l"/>
            <a:r>
              <a:rPr lang="pt-PT"/>
              <a:t>Manipulação de Ficheiros em </a:t>
            </a:r>
            <a:r>
              <a:rPr lang="pt-PT" err="1"/>
              <a:t>Python</a:t>
            </a:r>
            <a:endParaRPr lang="pt-PT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536759-2910-A2FA-C87B-395F0B384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717561"/>
              </p:ext>
            </p:extLst>
          </p:nvPr>
        </p:nvGraphicFramePr>
        <p:xfrm>
          <a:off x="367145" y="866401"/>
          <a:ext cx="5548746" cy="40792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74373">
                  <a:extLst>
                    <a:ext uri="{9D8B030D-6E8A-4147-A177-3AD203B41FA5}">
                      <a16:colId xmlns:a16="http://schemas.microsoft.com/office/drawing/2014/main" val="2426149826"/>
                    </a:ext>
                  </a:extLst>
                </a:gridCol>
                <a:gridCol w="2774373">
                  <a:extLst>
                    <a:ext uri="{9D8B030D-6E8A-4147-A177-3AD203B41FA5}">
                      <a16:colId xmlns:a16="http://schemas.microsoft.com/office/drawing/2014/main" val="1085012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Conceito</a:t>
                      </a:r>
                      <a:endParaRPr lang="pt-PT" sz="1400" b="1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Descrição</a:t>
                      </a:r>
                      <a:endParaRPr lang="pt-PT" sz="1400" b="1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921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</a:rPr>
                        <a:t>open('ficheiro.txt')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Abre um ficheiro em modo de leitura (modo por omissão).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0435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</a:rPr>
                        <a:t>open('ficheiro.txt', '</a:t>
                      </a:r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</a:rPr>
                        <a:t>w</a:t>
                      </a:r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</a:rPr>
                        <a:t>')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Abre em modo de escrita (apaga conteúdo anterior, se existir).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842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</a:rPr>
                        <a:t>open('ficheiro.txt', '</a:t>
                      </a:r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</a:rPr>
                        <a:t>')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Abre em modo de adição (escreve no final do ficheiro).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207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</a:rPr>
                        <a:t>open('ficheiro.txt', '</a:t>
                      </a:r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</a:rPr>
                        <a:t>r</a:t>
                      </a:r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</a:rPr>
                        <a:t>')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Abre explicitamente em modo de leitura.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9441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err="1">
                          <a:solidFill>
                            <a:srgbClr val="000000"/>
                          </a:solidFill>
                          <a:effectLst/>
                        </a:rPr>
                        <a:t>read</a:t>
                      </a:r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Lê todo o conteúdo do ficheiro.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794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err="1">
                          <a:solidFill>
                            <a:srgbClr val="000000"/>
                          </a:solidFill>
                          <a:effectLst/>
                        </a:rPr>
                        <a:t>readline</a:t>
                      </a:r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Lê uma linha do ficheiro.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6597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err="1">
                          <a:solidFill>
                            <a:srgbClr val="000000"/>
                          </a:solidFill>
                          <a:effectLst/>
                        </a:rPr>
                        <a:t>readlines</a:t>
                      </a:r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Lê todas as linhas e devolve uma lista de </a:t>
                      </a:r>
                      <a:r>
                        <a:rPr lang="pt-PT" sz="11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strings</a:t>
                      </a: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050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err="1">
                          <a:solidFill>
                            <a:srgbClr val="000000"/>
                          </a:solidFill>
                          <a:effectLst/>
                        </a:rPr>
                        <a:t>write</a:t>
                      </a:r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</a:rPr>
                        <a:t>(texto)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Escreve texto no ficheiro (modo '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w</a:t>
                      </a: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' ou '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a</a:t>
                      </a:r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').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897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err="1">
                          <a:solidFill>
                            <a:srgbClr val="000000"/>
                          </a:solidFill>
                          <a:effectLst/>
                        </a:rPr>
                        <a:t>close</a:t>
                      </a:r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Fecha o ficheiro (liberta recursos).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9711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err="1">
                          <a:solidFill>
                            <a:srgbClr val="000000"/>
                          </a:solidFill>
                          <a:effectLst/>
                        </a:rPr>
                        <a:t>with</a:t>
                      </a:r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</a:rPr>
                        <a:t> open(...) as f: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Forma recomendada: fecha o ficheiro automaticamente após o uso.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7066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973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>
          <a:extLst>
            <a:ext uri="{FF2B5EF4-FFF2-40B4-BE49-F238E27FC236}">
              <a16:creationId xmlns:a16="http://schemas.microsoft.com/office/drawing/2014/main" id="{D62F7857-F261-97F2-5A5C-54B8AEBB5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0">
            <a:extLst>
              <a:ext uri="{FF2B5EF4-FFF2-40B4-BE49-F238E27FC236}">
                <a16:creationId xmlns:a16="http://schemas.microsoft.com/office/drawing/2014/main" id="{8235E30D-C7BE-573B-BA87-1CD008C1F5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1202" y="188940"/>
            <a:ext cx="7401595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Manipulação de Documentos TEI em </a:t>
            </a:r>
            <a:r>
              <a:rPr lang="pt-PT" dirty="0" err="1"/>
              <a:t>Python</a:t>
            </a:r>
            <a:r>
              <a:rPr lang="pt-PT" dirty="0"/>
              <a:t> - Extra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93572-3898-4BBB-E30A-45A6E1384D4C}"/>
              </a:ext>
            </a:extLst>
          </p:cNvPr>
          <p:cNvSpPr txBox="1"/>
          <p:nvPr/>
        </p:nvSpPr>
        <p:spPr>
          <a:xfrm>
            <a:off x="367144" y="971312"/>
            <a:ext cx="39000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 que é TEI?</a:t>
            </a:r>
          </a:p>
          <a:p>
            <a:pPr algn="ctr"/>
            <a:endParaRPr lang="en-US" b="1" dirty="0"/>
          </a:p>
          <a:p>
            <a:r>
              <a:rPr lang="pt-PT" b="1" dirty="0"/>
              <a:t>TEI (</a:t>
            </a:r>
            <a:r>
              <a:rPr lang="pt-PT" b="1" dirty="0" err="1"/>
              <a:t>Text</a:t>
            </a:r>
            <a:r>
              <a:rPr lang="pt-PT" b="1" dirty="0"/>
              <a:t> </a:t>
            </a:r>
            <a:r>
              <a:rPr lang="pt-PT" b="1" dirty="0" err="1"/>
              <a:t>Encoding</a:t>
            </a:r>
            <a:r>
              <a:rPr lang="pt-PT" b="1" dirty="0"/>
              <a:t> </a:t>
            </a:r>
            <a:r>
              <a:rPr lang="pt-PT" b="1" dirty="0" err="1"/>
              <a:t>Initiative</a:t>
            </a:r>
            <a:r>
              <a:rPr lang="pt-PT" b="1" dirty="0"/>
              <a:t>) </a:t>
            </a:r>
            <a:r>
              <a:rPr lang="pt-PT" dirty="0"/>
              <a:t>é um padrão para representar textos </a:t>
            </a:r>
            <a:r>
              <a:rPr lang="pt-PT" b="1" dirty="0"/>
              <a:t>digitais</a:t>
            </a:r>
            <a:r>
              <a:rPr lang="pt-PT" dirty="0"/>
              <a:t> </a:t>
            </a:r>
            <a:r>
              <a:rPr lang="pt-PT" b="1" dirty="0"/>
              <a:t>estruturados</a:t>
            </a:r>
            <a:r>
              <a:rPr lang="pt-PT" dirty="0"/>
              <a:t>, especialmente </a:t>
            </a:r>
            <a:r>
              <a:rPr lang="pt-PT" b="1" dirty="0"/>
              <a:t>textos</a:t>
            </a:r>
            <a:r>
              <a:rPr lang="pt-PT" dirty="0"/>
              <a:t> </a:t>
            </a:r>
            <a:r>
              <a:rPr lang="pt-PT" b="1" dirty="0"/>
              <a:t>literários</a:t>
            </a:r>
            <a:r>
              <a:rPr lang="pt-PT" dirty="0"/>
              <a:t> e </a:t>
            </a:r>
            <a:r>
              <a:rPr lang="pt-PT" b="1" dirty="0"/>
              <a:t>académicos</a:t>
            </a:r>
            <a:r>
              <a:rPr lang="pt-PT" dirty="0"/>
              <a:t>.</a:t>
            </a:r>
          </a:p>
          <a:p>
            <a:r>
              <a:rPr lang="pt-PT" dirty="0"/>
              <a:t>Baseado em </a:t>
            </a:r>
            <a:r>
              <a:rPr lang="pt-PT" b="1" dirty="0"/>
              <a:t>XML</a:t>
            </a:r>
            <a:r>
              <a:rPr lang="pt-PT" dirty="0"/>
              <a:t>, permite organizar o conteúdo em elementos como </a:t>
            </a:r>
            <a:r>
              <a:rPr lang="pt-PT" b="1" dirty="0"/>
              <a:t>&lt;</a:t>
            </a:r>
            <a:r>
              <a:rPr lang="pt-PT" b="1" dirty="0" err="1"/>
              <a:t>text</a:t>
            </a:r>
            <a:r>
              <a:rPr lang="pt-PT" b="1" dirty="0"/>
              <a:t>&gt;</a:t>
            </a:r>
            <a:r>
              <a:rPr lang="pt-PT" dirty="0"/>
              <a:t>, </a:t>
            </a:r>
            <a:r>
              <a:rPr lang="pt-PT" b="1" dirty="0"/>
              <a:t>&lt;body&gt;</a:t>
            </a:r>
            <a:r>
              <a:rPr lang="pt-PT" dirty="0"/>
              <a:t>, </a:t>
            </a:r>
            <a:r>
              <a:rPr lang="pt-PT" b="1" dirty="0"/>
              <a:t>&lt;</a:t>
            </a:r>
            <a:r>
              <a:rPr lang="pt-PT" b="1" dirty="0" err="1"/>
              <a:t>div</a:t>
            </a:r>
            <a:r>
              <a:rPr lang="pt-PT" b="1" dirty="0"/>
              <a:t>&gt;</a:t>
            </a:r>
            <a:r>
              <a:rPr lang="pt-PT" dirty="0"/>
              <a:t>, </a:t>
            </a:r>
            <a:r>
              <a:rPr lang="pt-PT" b="1" dirty="0"/>
              <a:t>&lt;p&gt;</a:t>
            </a:r>
            <a:r>
              <a:rPr lang="pt-PT" dirty="0"/>
              <a:t>, etc.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59385-4DC6-6CF4-98CF-3BF241103854}"/>
              </a:ext>
            </a:extLst>
          </p:cNvPr>
          <p:cNvSpPr txBox="1"/>
          <p:nvPr/>
        </p:nvSpPr>
        <p:spPr>
          <a:xfrm>
            <a:off x="4571998" y="971311"/>
            <a:ext cx="42048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Trabalhar com TEI em </a:t>
            </a:r>
            <a:r>
              <a:rPr lang="pt-PT" b="1" dirty="0" err="1"/>
              <a:t>Python</a:t>
            </a:r>
            <a:endParaRPr lang="pt-PT" b="1" dirty="0"/>
          </a:p>
          <a:p>
            <a:pPr algn="ctr"/>
            <a:endParaRPr lang="en-US" b="1" dirty="0"/>
          </a:p>
          <a:p>
            <a:r>
              <a:rPr lang="pt-PT" dirty="0"/>
              <a:t>Utilizamos a biblioteca </a:t>
            </a:r>
            <a:r>
              <a:rPr lang="pt-PT" b="1" dirty="0" err="1"/>
              <a:t>lxml</a:t>
            </a:r>
            <a:r>
              <a:rPr lang="pt-PT" dirty="0"/>
              <a:t> para manipular documentos </a:t>
            </a:r>
            <a:r>
              <a:rPr lang="pt-PT" b="1" dirty="0"/>
              <a:t>XML/TEI</a:t>
            </a:r>
            <a:r>
              <a:rPr lang="pt-PT" dirty="0"/>
              <a:t>.</a:t>
            </a:r>
          </a:p>
          <a:p>
            <a:r>
              <a:rPr lang="pt-PT" dirty="0"/>
              <a:t>Principais operações: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Criar um documento </a:t>
            </a:r>
            <a:r>
              <a:rPr lang="pt-PT" b="1" dirty="0"/>
              <a:t>TEI</a:t>
            </a:r>
            <a:r>
              <a:rPr lang="pt-PT" dirty="0"/>
              <a:t> do </a:t>
            </a:r>
            <a:r>
              <a:rPr lang="pt-PT" b="1" dirty="0"/>
              <a:t>zero</a:t>
            </a:r>
            <a:r>
              <a:rPr lang="pt-P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Carregar um ficheiro </a:t>
            </a:r>
            <a:r>
              <a:rPr lang="pt-PT" b="1" dirty="0"/>
              <a:t>TEI</a:t>
            </a:r>
            <a:r>
              <a:rPr lang="pt-PT" dirty="0"/>
              <a:t> </a:t>
            </a:r>
            <a:r>
              <a:rPr lang="pt-PT" b="1" dirty="0"/>
              <a:t>existente</a:t>
            </a:r>
            <a:r>
              <a:rPr lang="pt-P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Navegar e localizar elementos específicos (</a:t>
            </a:r>
            <a:r>
              <a:rPr lang="pt-PT" dirty="0" err="1"/>
              <a:t>ex</a:t>
            </a:r>
            <a:r>
              <a:rPr lang="pt-PT" dirty="0"/>
              <a:t>: &lt;</a:t>
            </a:r>
            <a:r>
              <a:rPr lang="pt-PT" dirty="0" err="1"/>
              <a:t>div</a:t>
            </a:r>
            <a:r>
              <a:rPr lang="pt-PT" dirty="0"/>
              <a:t> </a:t>
            </a:r>
            <a:r>
              <a:rPr lang="pt-PT" dirty="0" err="1"/>
              <a:t>type</a:t>
            </a:r>
            <a:r>
              <a:rPr lang="pt-PT" dirty="0"/>
              <a:t>="prologue"&gt;).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Alterar</a:t>
            </a:r>
            <a:r>
              <a:rPr lang="pt-PT" dirty="0"/>
              <a:t> ou </a:t>
            </a:r>
            <a:r>
              <a:rPr lang="pt-PT" b="1" dirty="0"/>
              <a:t>inserir</a:t>
            </a:r>
            <a:r>
              <a:rPr lang="pt-PT" dirty="0"/>
              <a:t> </a:t>
            </a:r>
            <a:r>
              <a:rPr lang="pt-PT" b="1" dirty="0"/>
              <a:t>novo</a:t>
            </a:r>
            <a:r>
              <a:rPr lang="pt-PT" dirty="0"/>
              <a:t> </a:t>
            </a:r>
            <a:r>
              <a:rPr lang="pt-PT" b="1" dirty="0"/>
              <a:t>conteúdo</a:t>
            </a:r>
            <a:r>
              <a:rPr lang="pt-PT" dirty="0"/>
              <a:t> (</a:t>
            </a:r>
            <a:r>
              <a:rPr lang="pt-PT" dirty="0" err="1"/>
              <a:t>ex</a:t>
            </a:r>
            <a:r>
              <a:rPr lang="pt-PT" dirty="0"/>
              <a:t>: parágrafos).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Guardar</a:t>
            </a:r>
            <a:r>
              <a:rPr lang="pt-PT" dirty="0"/>
              <a:t> o documento modificado.</a:t>
            </a:r>
            <a:endParaRPr lang="en-US" dirty="0"/>
          </a:p>
        </p:txBody>
      </p:sp>
      <p:pic>
        <p:nvPicPr>
          <p:cNvPr id="1026" name="Picture 2" descr="correspSearch - Correspondence Metadata Interchange (CMI) format">
            <a:extLst>
              <a:ext uri="{FF2B5EF4-FFF2-40B4-BE49-F238E27FC236}">
                <a16:creationId xmlns:a16="http://schemas.microsoft.com/office/drawing/2014/main" id="{1A82C868-197E-0719-C986-0C6EC1F18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3256409"/>
            <a:ext cx="4204854" cy="1536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508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>
          <a:extLst>
            <a:ext uri="{FF2B5EF4-FFF2-40B4-BE49-F238E27FC236}">
              <a16:creationId xmlns:a16="http://schemas.microsoft.com/office/drawing/2014/main" id="{9B5FEF12-FE60-0199-7B41-900675D6E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72">
            <a:extLst>
              <a:ext uri="{FF2B5EF4-FFF2-40B4-BE49-F238E27FC236}">
                <a16:creationId xmlns:a16="http://schemas.microsoft.com/office/drawing/2014/main" id="{700C0A1E-B197-124A-4A5A-6DDE40F1AF8F}"/>
              </a:ext>
            </a:extLst>
          </p:cNvPr>
          <p:cNvSpPr/>
          <p:nvPr/>
        </p:nvSpPr>
        <p:spPr>
          <a:xfrm>
            <a:off x="2699714" y="865513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72">
            <a:extLst>
              <a:ext uri="{FF2B5EF4-FFF2-40B4-BE49-F238E27FC236}">
                <a16:creationId xmlns:a16="http://schemas.microsoft.com/office/drawing/2014/main" id="{B403B327-E37C-009E-FB9D-6168586D35DB}"/>
              </a:ext>
            </a:extLst>
          </p:cNvPr>
          <p:cNvSpPr/>
          <p:nvPr/>
        </p:nvSpPr>
        <p:spPr>
          <a:xfrm>
            <a:off x="2699674" y="865508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72">
            <a:extLst>
              <a:ext uri="{FF2B5EF4-FFF2-40B4-BE49-F238E27FC236}">
                <a16:creationId xmlns:a16="http://schemas.microsoft.com/office/drawing/2014/main" id="{897544E9-D1E3-6E11-ABFF-8BC907225A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6339" y="865508"/>
            <a:ext cx="2089852" cy="9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Imports</a:t>
            </a:r>
            <a:endParaRPr/>
          </a:p>
        </p:txBody>
      </p:sp>
      <p:sp>
        <p:nvSpPr>
          <p:cNvPr id="1318" name="Google Shape;1318;p72">
            <a:extLst>
              <a:ext uri="{FF2B5EF4-FFF2-40B4-BE49-F238E27FC236}">
                <a16:creationId xmlns:a16="http://schemas.microsoft.com/office/drawing/2014/main" id="{EEECDDA1-6C5B-BF62-37EA-FA3BE5D8F6C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22475" y="2271400"/>
            <a:ext cx="25905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importamos módulos em python?</a:t>
            </a:r>
            <a:endParaRPr/>
          </a:p>
        </p:txBody>
      </p:sp>
      <p:sp>
        <p:nvSpPr>
          <p:cNvPr id="1319" name="Google Shape;1319;p72">
            <a:extLst>
              <a:ext uri="{FF2B5EF4-FFF2-40B4-BE49-F238E27FC236}">
                <a16:creationId xmlns:a16="http://schemas.microsoft.com/office/drawing/2014/main" id="{3C9BAF7C-EB0D-7466-8704-F72E924B78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99714" y="937859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320" name="Google Shape;1320;p72">
            <a:extLst>
              <a:ext uri="{FF2B5EF4-FFF2-40B4-BE49-F238E27FC236}">
                <a16:creationId xmlns:a16="http://schemas.microsoft.com/office/drawing/2014/main" id="{88D39B72-182A-F195-D1B1-EBA175CA48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238" y="2954725"/>
            <a:ext cx="3597276" cy="1740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4130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>
          <a:extLst>
            <a:ext uri="{FF2B5EF4-FFF2-40B4-BE49-F238E27FC236}">
              <a16:creationId xmlns:a16="http://schemas.microsoft.com/office/drawing/2014/main" id="{F222CB31-3FE2-0AF8-32F7-31FB87A8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0">
            <a:extLst>
              <a:ext uri="{FF2B5EF4-FFF2-40B4-BE49-F238E27FC236}">
                <a16:creationId xmlns:a16="http://schemas.microsoft.com/office/drawing/2014/main" id="{F9C0A35E-4123-7091-F417-E1F3714BF86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460644" y="890629"/>
            <a:ext cx="5719176" cy="4022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O que são </a:t>
            </a:r>
            <a:r>
              <a:rPr lang="pt-P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imports</a:t>
            </a:r>
            <a:r>
              <a:rPr lang="pt-PT" b="1" dirty="0"/>
              <a:t>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Em </a:t>
            </a:r>
            <a:r>
              <a:rPr lang="pt-PT" sz="1600" dirty="0" err="1"/>
              <a:t>Python</a:t>
            </a:r>
            <a:r>
              <a:rPr lang="pt-PT" sz="1600" dirty="0"/>
              <a:t>, o </a:t>
            </a:r>
            <a:r>
              <a:rPr lang="pt-PT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</a:t>
            </a:r>
            <a:r>
              <a:rPr lang="pt-PT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1600" dirty="0"/>
              <a:t>permite reutilizar código existente em </a:t>
            </a:r>
            <a:r>
              <a:rPr lang="pt-PT" sz="1600" b="1" dirty="0"/>
              <a:t>bibliotecas externas</a:t>
            </a:r>
            <a:r>
              <a:rPr lang="pt-PT" sz="1600" dirty="0"/>
              <a:t> ou </a:t>
            </a:r>
            <a:r>
              <a:rPr lang="pt-PT" sz="1600" b="1" dirty="0"/>
              <a:t>internas</a:t>
            </a:r>
            <a:r>
              <a:rPr lang="pt-PT" sz="1600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As bibliotecas oferecem </a:t>
            </a:r>
            <a:r>
              <a:rPr lang="pt-PT" sz="1600" b="1" dirty="0"/>
              <a:t>funções</a:t>
            </a:r>
            <a:r>
              <a:rPr lang="pt-PT" sz="1600" dirty="0"/>
              <a:t> e </a:t>
            </a:r>
            <a:r>
              <a:rPr lang="pt-PT" sz="1600" b="1" dirty="0"/>
              <a:t>classes</a:t>
            </a:r>
            <a:r>
              <a:rPr lang="pt-PT" sz="1600" dirty="0"/>
              <a:t> úteis para tarefas específicas: </a:t>
            </a:r>
            <a:r>
              <a:rPr lang="pt-PT" sz="1600" b="1" dirty="0"/>
              <a:t>matemática</a:t>
            </a:r>
            <a:r>
              <a:rPr lang="pt-PT" sz="1600" dirty="0"/>
              <a:t>, </a:t>
            </a:r>
            <a:r>
              <a:rPr lang="pt-PT" sz="1600" b="1" dirty="0"/>
              <a:t>manipulação</a:t>
            </a:r>
            <a:r>
              <a:rPr lang="pt-PT" sz="1600" dirty="0"/>
              <a:t> </a:t>
            </a:r>
            <a:r>
              <a:rPr lang="pt-PT" sz="1600" b="1" dirty="0"/>
              <a:t>de</a:t>
            </a:r>
            <a:r>
              <a:rPr lang="pt-PT" sz="1600" dirty="0"/>
              <a:t> </a:t>
            </a:r>
            <a:r>
              <a:rPr lang="pt-PT" sz="1600" b="1" dirty="0"/>
              <a:t>dados</a:t>
            </a:r>
            <a:r>
              <a:rPr lang="pt-PT" sz="1600" dirty="0"/>
              <a:t>, </a:t>
            </a:r>
            <a:r>
              <a:rPr lang="pt-PT" sz="1600" b="1" dirty="0"/>
              <a:t>visualização</a:t>
            </a:r>
            <a:r>
              <a:rPr lang="pt-PT" sz="1600" dirty="0"/>
              <a:t>, </a:t>
            </a:r>
            <a:r>
              <a:rPr lang="pt-PT" sz="1600" b="1" dirty="0"/>
              <a:t>redes</a:t>
            </a:r>
            <a:r>
              <a:rPr lang="pt-PT" sz="1600" dirty="0"/>
              <a:t>, entre outros.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b="1" dirty="0"/>
              <a:t>Evita</a:t>
            </a:r>
            <a:r>
              <a:rPr lang="pt-PT" sz="1600" dirty="0"/>
              <a:t> </a:t>
            </a:r>
            <a:r>
              <a:rPr lang="pt-PT" sz="1600" b="1" dirty="0"/>
              <a:t>reinventar</a:t>
            </a:r>
            <a:r>
              <a:rPr lang="pt-PT" sz="1600" dirty="0"/>
              <a:t> </a:t>
            </a:r>
            <a:r>
              <a:rPr lang="pt-PT" sz="1600" b="1" dirty="0"/>
              <a:t>a</a:t>
            </a:r>
            <a:r>
              <a:rPr lang="pt-PT" sz="1600" dirty="0"/>
              <a:t> </a:t>
            </a:r>
            <a:r>
              <a:rPr lang="pt-PT" sz="1600" b="1" dirty="0"/>
              <a:t>roda</a:t>
            </a:r>
            <a:r>
              <a:rPr lang="pt-PT" sz="1600" dirty="0"/>
              <a:t> e torna o </a:t>
            </a:r>
            <a:r>
              <a:rPr lang="pt-PT" sz="1600" b="1" dirty="0"/>
              <a:t>código</a:t>
            </a:r>
            <a:r>
              <a:rPr lang="pt-PT" sz="1600" dirty="0"/>
              <a:t> </a:t>
            </a:r>
            <a:r>
              <a:rPr lang="pt-PT" sz="1600" b="1" dirty="0"/>
              <a:t>mais</a:t>
            </a:r>
            <a:r>
              <a:rPr lang="pt-PT" sz="1600" dirty="0"/>
              <a:t> </a:t>
            </a:r>
            <a:r>
              <a:rPr lang="pt-PT" sz="1600" b="1" dirty="0"/>
              <a:t>limpo</a:t>
            </a:r>
            <a:r>
              <a:rPr lang="pt-PT" sz="1600" dirty="0"/>
              <a:t> e </a:t>
            </a:r>
            <a:r>
              <a:rPr lang="pt-PT" sz="1600" b="1" dirty="0"/>
              <a:t>eficiente</a:t>
            </a:r>
            <a:r>
              <a:rPr lang="pt-PT" sz="16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Porque usar </a:t>
            </a:r>
            <a:r>
              <a:rPr lang="pt-P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</a:t>
            </a:r>
            <a:r>
              <a:rPr lang="pt-PT" b="1" dirty="0"/>
              <a:t>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Para </a:t>
            </a:r>
            <a:r>
              <a:rPr lang="pt-PT" sz="1600" b="1" dirty="0"/>
              <a:t>aceder</a:t>
            </a:r>
            <a:r>
              <a:rPr lang="pt-PT" sz="1600" dirty="0"/>
              <a:t> </a:t>
            </a:r>
            <a:r>
              <a:rPr lang="pt-PT" sz="1600" b="1" dirty="0"/>
              <a:t>a</a:t>
            </a:r>
            <a:r>
              <a:rPr lang="pt-PT" sz="1600" dirty="0"/>
              <a:t> </a:t>
            </a:r>
            <a:r>
              <a:rPr lang="pt-PT" sz="1600" b="1" dirty="0"/>
              <a:t>funcionalidades</a:t>
            </a:r>
            <a:r>
              <a:rPr lang="pt-PT" sz="1600" dirty="0"/>
              <a:t> que não estão disponíveis por omissão.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Para </a:t>
            </a:r>
            <a:r>
              <a:rPr lang="pt-PT" sz="1600" b="1" dirty="0"/>
              <a:t>organizar</a:t>
            </a:r>
            <a:r>
              <a:rPr lang="pt-PT" sz="1600" dirty="0"/>
              <a:t> </a:t>
            </a:r>
            <a:r>
              <a:rPr lang="pt-PT" sz="1600" b="1" dirty="0"/>
              <a:t>o</a:t>
            </a:r>
            <a:r>
              <a:rPr lang="pt-PT" sz="1600" dirty="0"/>
              <a:t> </a:t>
            </a:r>
            <a:r>
              <a:rPr lang="pt-PT" sz="1600" b="1" dirty="0"/>
              <a:t>código</a:t>
            </a:r>
            <a:r>
              <a:rPr lang="pt-PT" sz="1600" dirty="0"/>
              <a:t> de forma </a:t>
            </a:r>
            <a:r>
              <a:rPr lang="pt-PT" sz="1600" b="1" dirty="0"/>
              <a:t>modular</a:t>
            </a:r>
            <a:r>
              <a:rPr lang="pt-PT" sz="1600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Para usar </a:t>
            </a:r>
            <a:r>
              <a:rPr lang="pt-PT" sz="1600" b="1" dirty="0"/>
              <a:t>bibliotecas</a:t>
            </a:r>
            <a:r>
              <a:rPr lang="pt-PT" sz="1600" dirty="0"/>
              <a:t> </a:t>
            </a:r>
            <a:r>
              <a:rPr lang="pt-PT" sz="1600" b="1" dirty="0"/>
              <a:t>externas</a:t>
            </a:r>
            <a:r>
              <a:rPr lang="pt-PT" sz="1600" dirty="0"/>
              <a:t> como o </a:t>
            </a:r>
            <a:r>
              <a:rPr lang="pt-PT" sz="1600" b="1" dirty="0"/>
              <a:t>pandas</a:t>
            </a:r>
            <a:r>
              <a:rPr lang="pt-PT" sz="1600" dirty="0"/>
              <a:t>, </a:t>
            </a:r>
            <a:r>
              <a:rPr lang="pt-PT" sz="1600" b="1" dirty="0" err="1"/>
              <a:t>matplotlib</a:t>
            </a:r>
            <a:r>
              <a:rPr lang="pt-PT" sz="1600" dirty="0"/>
              <a:t>, </a:t>
            </a:r>
            <a:r>
              <a:rPr lang="pt-PT" sz="1600" b="1" dirty="0" err="1"/>
              <a:t>requests</a:t>
            </a:r>
            <a:r>
              <a:rPr lang="pt-PT" sz="1600" dirty="0"/>
              <a:t>, etc.</a:t>
            </a:r>
            <a:endParaRPr sz="1600" dirty="0"/>
          </a:p>
        </p:txBody>
      </p:sp>
      <p:sp>
        <p:nvSpPr>
          <p:cNvPr id="698" name="Google Shape;698;p60">
            <a:extLst>
              <a:ext uri="{FF2B5EF4-FFF2-40B4-BE49-F238E27FC236}">
                <a16:creationId xmlns:a16="http://schemas.microsoft.com/office/drawing/2014/main" id="{66C71A19-E7F1-F5BE-975E-9E1C4A76ED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349" y="230504"/>
            <a:ext cx="4997658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O que são </a:t>
            </a:r>
            <a:r>
              <a:rPr lang="pt-P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imports</a:t>
            </a:r>
            <a:r>
              <a:rPr lang="pt-PT" b="1" dirty="0"/>
              <a:t> em </a:t>
            </a:r>
            <a:r>
              <a:rPr lang="pt-PT" b="1" dirty="0" err="1"/>
              <a:t>Python</a:t>
            </a:r>
            <a:endParaRPr b="1" dirty="0"/>
          </a:p>
        </p:txBody>
      </p:sp>
      <p:pic>
        <p:nvPicPr>
          <p:cNvPr id="2052" name="Picture 4" descr="Python is slow, so why we're using it for Data Science? - Data Science  Hacker">
            <a:extLst>
              <a:ext uri="{FF2B5EF4-FFF2-40B4-BE49-F238E27FC236}">
                <a16:creationId xmlns:a16="http://schemas.microsoft.com/office/drawing/2014/main" id="{CB29E397-ED70-98EB-1C9F-1B8C6FF1F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9" r="1299" b="1444"/>
          <a:stretch/>
        </p:blipFill>
        <p:spPr bwMode="auto">
          <a:xfrm>
            <a:off x="6627083" y="1883904"/>
            <a:ext cx="2040320" cy="2035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98;p60">
            <a:extLst>
              <a:ext uri="{FF2B5EF4-FFF2-40B4-BE49-F238E27FC236}">
                <a16:creationId xmlns:a16="http://schemas.microsoft.com/office/drawing/2014/main" id="{47EABDBA-037D-D478-CCB4-97D7B74DCB14}"/>
              </a:ext>
            </a:extLst>
          </p:cNvPr>
          <p:cNvSpPr txBox="1">
            <a:spLocks/>
          </p:cNvSpPr>
          <p:nvPr/>
        </p:nvSpPr>
        <p:spPr>
          <a:xfrm>
            <a:off x="-9567294" y="177164"/>
            <a:ext cx="4997658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r>
              <a:rPr lang="pt-PT" b="1"/>
              <a:t>Como fazer </a:t>
            </a:r>
            <a:r>
              <a:rPr lang="pt-PT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pt-PT"/>
              <a:t>e exemplos úteis</a:t>
            </a:r>
            <a:endParaRPr lang="pt-PT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50A1F-3F65-7EEE-F550-318D0884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06" t="19220" r="5643" b="19363"/>
          <a:stretch/>
        </p:blipFill>
        <p:spPr>
          <a:xfrm>
            <a:off x="-10840725" y="1120330"/>
            <a:ext cx="7544520" cy="152714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312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pyrus History Lesson XL by Slidesgo">
  <a:themeElements>
    <a:clrScheme name="Simple Light">
      <a:dk1>
        <a:srgbClr val="482400"/>
      </a:dk1>
      <a:lt1>
        <a:srgbClr val="FFFFFF"/>
      </a:lt1>
      <a:dk2>
        <a:srgbClr val="595959"/>
      </a:dk2>
      <a:lt2>
        <a:srgbClr val="EEEEEE"/>
      </a:lt2>
      <a:accent1>
        <a:srgbClr val="482400"/>
      </a:accent1>
      <a:accent2>
        <a:srgbClr val="C1AD8F"/>
      </a:accent2>
      <a:accent3>
        <a:srgbClr val="553333"/>
      </a:accent3>
      <a:accent4>
        <a:srgbClr val="C1AD8F"/>
      </a:accent4>
      <a:accent5>
        <a:srgbClr val="482400"/>
      </a:accent5>
      <a:accent6>
        <a:srgbClr val="C1AD8F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5320658-45b1-444d-b7a9-3efd9c43795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B65209DBFF0BD4CA334E984111739BD" ma:contentTypeVersion="17" ma:contentTypeDescription="Criar um novo documento." ma:contentTypeScope="" ma:versionID="dd185fb4eb22abfba1bbf1df215db036">
  <xsd:schema xmlns:xsd="http://www.w3.org/2001/XMLSchema" xmlns:xs="http://www.w3.org/2001/XMLSchema" xmlns:p="http://schemas.microsoft.com/office/2006/metadata/properties" xmlns:ns3="e5320658-45b1-444d-b7a9-3efd9c437958" xmlns:ns4="3f59f02c-74f8-4e70-b149-5783d454d21b" targetNamespace="http://schemas.microsoft.com/office/2006/metadata/properties" ma:root="true" ma:fieldsID="a7806ad5a617df065cd1e22143199572" ns3:_="" ns4:_="">
    <xsd:import namespace="e5320658-45b1-444d-b7a9-3efd9c437958"/>
    <xsd:import namespace="3f59f02c-74f8-4e70-b149-5783d454d2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320658-45b1-444d-b7a9-3efd9c4379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2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59f02c-74f8-4e70-b149-5783d454d21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Sugestão de Partilh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096AD0-DD3B-47BA-AEA7-00D98826A0C2}">
  <ds:schemaRefs>
    <ds:schemaRef ds:uri="e5320658-45b1-444d-b7a9-3efd9c437958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3f59f02c-74f8-4e70-b149-5783d454d21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1561E86-B047-488B-ABF0-831180665DB1}">
  <ds:schemaRefs>
    <ds:schemaRef ds:uri="3f59f02c-74f8-4e70-b149-5783d454d21b"/>
    <ds:schemaRef ds:uri="e5320658-45b1-444d-b7a9-3efd9c4379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EB5273F-345C-4496-8602-744D8DF6C0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1471</Words>
  <Application>Microsoft Office PowerPoint</Application>
  <PresentationFormat>On-screen Show (16:9)</PresentationFormat>
  <Paragraphs>164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Consolas</vt:lpstr>
      <vt:lpstr>Redressed</vt:lpstr>
      <vt:lpstr>Arial</vt:lpstr>
      <vt:lpstr>Roboto Slab Light</vt:lpstr>
      <vt:lpstr>Livvic Light</vt:lpstr>
      <vt:lpstr>Livvic</vt:lpstr>
      <vt:lpstr>Aptos Narrow</vt:lpstr>
      <vt:lpstr>Papyrus History Lesson XL by Slidesgo</vt:lpstr>
      <vt:lpstr>AULA III</vt:lpstr>
      <vt:lpstr>Ficheiros</vt:lpstr>
      <vt:lpstr>Ficheiros - Caracteres Especiais e Sequências de Escape</vt:lpstr>
      <vt:lpstr>Ficheiros - Caracteres Especiais e Sequências de Escape</vt:lpstr>
      <vt:lpstr>PowerPoint Presentation</vt:lpstr>
      <vt:lpstr>PowerPoint Presentation</vt:lpstr>
      <vt:lpstr>Manipulação de Documentos TEI em Python - Extra</vt:lpstr>
      <vt:lpstr>Imports</vt:lpstr>
      <vt:lpstr>O que são imports em Python</vt:lpstr>
      <vt:lpstr>O que são imports em Python</vt:lpstr>
      <vt:lpstr>PowerPoint Presentation</vt:lpstr>
      <vt:lpstr>Visualização de Dados</vt:lpstr>
      <vt:lpstr>PowerPoint Presentation</vt:lpstr>
      <vt:lpstr>PowerPoint Presentation</vt:lpstr>
      <vt:lpstr>Manipulação e Análise de Dados com Pandas</vt:lpstr>
      <vt:lpstr>Introdução ao Pandas</vt:lpstr>
      <vt:lpstr>Estruturas básicas do Pandas</vt:lpstr>
      <vt:lpstr>Operações comuns com Pandas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Diogo Freitas</dc:creator>
  <cp:lastModifiedBy>Diogo Alonso de Freitas</cp:lastModifiedBy>
  <cp:revision>2</cp:revision>
  <dcterms:modified xsi:type="dcterms:W3CDTF">2025-07-22T17:08:04Z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0x0101005B65209DBFF0BD4CA334E984111739BD</vt:lpwstr>
  </property>
</Properties>
</file>